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98" r:id="rId3"/>
    <p:sldId id="291" r:id="rId4"/>
    <p:sldId id="296" r:id="rId5"/>
    <p:sldId id="284" r:id="rId6"/>
    <p:sldId id="285" r:id="rId7"/>
    <p:sldId id="290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5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78596-8051-455D-9E06-7DAD15030E4B}" v="738" dt="2021-08-22T19:04:37.745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95294" autoAdjust="0"/>
  </p:normalViewPr>
  <p:slideViewPr>
    <p:cSldViewPr snapToGrid="0">
      <p:cViewPr>
        <p:scale>
          <a:sx n="51" d="100"/>
          <a:sy n="51" d="100"/>
        </p:scale>
        <p:origin x="1068" y="2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356"/>
    </p:cViewPr>
  </p:sorter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8/22/2021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8/22/2021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reenpeace.org/usa/news/report-apple-google-facebook-switch-leading-advocates-renewable-energy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here100.org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s://blog.google/outreach-initiatives/sustainability/our-biggest-renewable-energy-purchase-ever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nrego.fi/en/home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6240" y="1755944"/>
            <a:ext cx="4846320" cy="3130596"/>
          </a:xfrm>
        </p:spPr>
        <p:txBody>
          <a:bodyPr>
            <a:noAutofit/>
          </a:bodyPr>
          <a:lstStyle/>
          <a:p>
            <a:r>
              <a:rPr lang="en-US" sz="3200" b="1" i="0" dirty="0">
                <a:solidFill>
                  <a:schemeClr val="bg1">
                    <a:lumMod val="95000"/>
                  </a:schemeClr>
                </a:solidFill>
                <a:effectLst/>
                <a:latin typeface="Merriweather"/>
              </a:rPr>
              <a:t>Nordic Innovations in achieving more sustainable life by combating climate change for more sustainable future through investments in Datacenters and clean Energy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0CB24B-70F9-4F7F-B223-79E4E531B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5642"/>
            <a:ext cx="1503336" cy="5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02">
        <p:fade/>
      </p:transition>
    </mc:Choice>
    <mc:Fallback xmlns="">
      <p:transition spd="med" advTm="1380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0FBB7DC-D127-4B33-8E38-32532B87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fi-FI" smtClean="0"/>
              <a:t>2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3E35A66-4075-4AD5-BC55-4B7A0429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3F3FDEF-034E-4905-88D4-DFD2AB8A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D31A6E0-3860-4E9F-B957-4678F46530A6}"/>
              </a:ext>
            </a:extLst>
          </p:cNvPr>
          <p:cNvSpPr txBox="1"/>
          <p:nvPr/>
        </p:nvSpPr>
        <p:spPr>
          <a:xfrm>
            <a:off x="4212385" y="644379"/>
            <a:ext cx="74585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Raleway"/>
              </a:rPr>
              <a:t>The cloud is getting greener, with a growing number of server farms supported by renewable power, according to a </a:t>
            </a:r>
            <a:r>
              <a:rPr lang="en-US" b="0" i="0" u="none" strike="noStrike" dirty="0">
                <a:solidFill>
                  <a:srgbClr val="1E73BE"/>
                </a:solidFill>
                <a:effectLst/>
                <a:latin typeface="Raleway"/>
                <a:hlinkClick r:id="rId2"/>
              </a:rPr>
              <a:t>report</a:t>
            </a:r>
            <a:r>
              <a:rPr lang="en-US" b="0" i="0" dirty="0">
                <a:solidFill>
                  <a:srgbClr val="666666"/>
                </a:solidFill>
                <a:effectLst/>
                <a:latin typeface="Raleway"/>
              </a:rPr>
              <a:t> from Greenpeace. </a:t>
            </a:r>
          </a:p>
          <a:p>
            <a:endParaRPr lang="en-US" b="0" i="0" dirty="0">
              <a:solidFill>
                <a:srgbClr val="666666"/>
              </a:solidFill>
              <a:effectLst/>
              <a:latin typeface="Raleway"/>
            </a:endParaRPr>
          </a:p>
          <a:p>
            <a:r>
              <a:rPr lang="en-US" b="1" dirty="0">
                <a:solidFill>
                  <a:srgbClr val="666666"/>
                </a:solidFill>
                <a:latin typeface="Raleway"/>
              </a:rPr>
              <a:t>Greenpeace </a:t>
            </a:r>
            <a:r>
              <a:rPr lang="en-US" b="1" i="0" dirty="0">
                <a:solidFill>
                  <a:srgbClr val="666666"/>
                </a:solidFill>
                <a:effectLst/>
                <a:latin typeface="Raleway"/>
              </a:rPr>
              <a:t>has been one of the data center industry’s toughest critics,  now says it has seen meaningful improvement in the use of green energy by cloud computing platforms. </a:t>
            </a:r>
          </a:p>
          <a:p>
            <a:endParaRPr lang="en-US" dirty="0">
              <a:solidFill>
                <a:srgbClr val="666666"/>
              </a:solidFill>
              <a:latin typeface="Raleway"/>
            </a:endParaRPr>
          </a:p>
          <a:p>
            <a:r>
              <a:rPr lang="en-US" b="0" i="0" dirty="0">
                <a:solidFill>
                  <a:srgbClr val="666666"/>
                </a:solidFill>
                <a:effectLst/>
                <a:latin typeface="Raleway"/>
              </a:rPr>
              <a:t>The findings were highlighted in Clicking Clean 2017, the latest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  <a:latin typeface="Raleway"/>
              </a:rPr>
              <a:t>report on cloud sustainability.</a:t>
            </a:r>
            <a:endParaRPr lang="fi-FI" dirty="0"/>
          </a:p>
        </p:txBody>
      </p:sp>
      <p:pic>
        <p:nvPicPr>
          <p:cNvPr id="8" name="Kuva 7" descr="Kuva, joka sisältää kohteen kasvi&#10;&#10;Kuvaus luotu automaattisesti">
            <a:extLst>
              <a:ext uri="{FF2B5EF4-FFF2-40B4-BE49-F238E27FC236}">
                <a16:creationId xmlns:a16="http://schemas.microsoft.com/office/drawing/2014/main" id="{D1C36BD4-44E7-4E98-A1F3-068E26556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95" y="882331"/>
            <a:ext cx="3242674" cy="2386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85B9E83-FF48-4E91-9AB8-B46F815695F6}"/>
              </a:ext>
            </a:extLst>
          </p:cNvPr>
          <p:cNvSpPr txBox="1"/>
          <p:nvPr/>
        </p:nvSpPr>
        <p:spPr>
          <a:xfrm>
            <a:off x="1287402" y="4116713"/>
            <a:ext cx="9617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2A2A2A"/>
                </a:solidFill>
                <a:latin typeface="Open Sans" panose="020B0606030504020204" pitchFamily="34" charset="0"/>
              </a:rPr>
              <a:t>Despite being educated, many young job seekers lack</a:t>
            </a:r>
          </a:p>
          <a:p>
            <a:pPr algn="ctr"/>
            <a:r>
              <a:rPr lang="en-GB" sz="1800" b="1" dirty="0">
                <a:solidFill>
                  <a:srgbClr val="2A2A2A"/>
                </a:solidFill>
                <a:latin typeface="Open Sans" panose="020B0606030504020204" pitchFamily="34" charset="0"/>
              </a:rPr>
              <a:t> the skills they need to get the jobs they want. </a:t>
            </a:r>
            <a:endParaRPr lang="fi-FI" b="1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C70A8E2-819C-4CE1-BC5E-54A3B0E55285}"/>
              </a:ext>
            </a:extLst>
          </p:cNvPr>
          <p:cNvSpPr txBox="1"/>
          <p:nvPr/>
        </p:nvSpPr>
        <p:spPr>
          <a:xfrm>
            <a:off x="635528" y="5429778"/>
            <a:ext cx="10546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2A2A2A"/>
                </a:solidFill>
                <a:latin typeface="Open Sans" panose="020B0606030504020204" pitchFamily="34" charset="0"/>
              </a:rPr>
              <a:t>C</a:t>
            </a:r>
            <a:r>
              <a:rPr lang="en-GB" sz="1800" b="1" i="0" dirty="0">
                <a:solidFill>
                  <a:srgbClr val="2A2A2A"/>
                </a:solidFill>
                <a:effectLst/>
                <a:latin typeface="Open Sans" panose="020B0606030504020204" pitchFamily="34" charset="0"/>
              </a:rPr>
              <a:t>ultural agility and technological integration  =   </a:t>
            </a:r>
            <a:r>
              <a:rPr lang="en-GB" b="1" dirty="0">
                <a:solidFill>
                  <a:srgbClr val="2A2A2A"/>
                </a:solidFill>
                <a:latin typeface="Open Sans" panose="020B0606030504020204" pitchFamily="34" charset="0"/>
              </a:rPr>
              <a:t>Key professional assets of today</a:t>
            </a:r>
            <a:endParaRPr lang="en-GB" sz="1800" b="1" i="0" dirty="0">
              <a:solidFill>
                <a:srgbClr val="2A2A2A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3638-7B94-4B1B-A65C-B6E511B3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55" y="519388"/>
            <a:ext cx="11002486" cy="59142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HOW ARE DATA CENTERS ADDRESSING SUSTAINABILITY?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1A7E-BB85-41A5-826B-07CC07193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22" y="5894735"/>
            <a:ext cx="11019819" cy="1091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In the data </a:t>
            </a:r>
            <a:r>
              <a:rPr lang="en-GB" sz="2000" b="1" dirty="0" err="1"/>
              <a:t>center</a:t>
            </a:r>
            <a:r>
              <a:rPr lang="en-GB" sz="2000" b="1" dirty="0"/>
              <a:t> industry, leaders such as Apple, Google, Microsoft, AWS, Facebook, and Equinix have all taken a visibly strong stance on sustainability</a:t>
            </a:r>
            <a:r>
              <a:rPr lang="en-GB" sz="2000" dirty="0"/>
              <a:t>. </a:t>
            </a:r>
            <a:endParaRPr lang="en-GB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1A08-330E-4929-80F6-4E1683FA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FI" smtClean="0"/>
              <a:t>3</a:t>
            </a:fld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A8EF2-1376-43FE-A5E9-EC9074ECE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1FA18-FDA1-40AD-AD90-71210ECC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784707F-F082-4A6F-BEEE-BCCA5D55688E}"/>
              </a:ext>
            </a:extLst>
          </p:cNvPr>
          <p:cNvSpPr txBox="1"/>
          <p:nvPr/>
        </p:nvSpPr>
        <p:spPr>
          <a:xfrm>
            <a:off x="453403" y="2682222"/>
            <a:ext cx="62693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Data </a:t>
            </a:r>
            <a:r>
              <a:rPr lang="en-GB" sz="2000" dirty="0" err="1"/>
              <a:t>Center</a:t>
            </a:r>
            <a:r>
              <a:rPr lang="en-GB" sz="2000" dirty="0"/>
              <a:t> industry adopted The Three R’s as guiding principles  for meeting the economic, environmental, and social aspects of sustainability.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Beyond the Three R’s, all of the leading Data </a:t>
            </a:r>
            <a:r>
              <a:rPr lang="en-GB" sz="2000" dirty="0" err="1"/>
              <a:t>Centers</a:t>
            </a:r>
            <a:r>
              <a:rPr lang="en-GB" sz="2000" dirty="0"/>
              <a:t> have committed to transitioning away from carbon-based and nuclear generated power in favour of renewable energy from wind, solar, and hydroelectric facilities. </a:t>
            </a:r>
          </a:p>
        </p:txBody>
      </p:sp>
      <p:pic>
        <p:nvPicPr>
          <p:cNvPr id="6146" name="Picture 2" descr="10 Tips for Selecting a Green Data Center Partner | Data Center Knowledge">
            <a:extLst>
              <a:ext uri="{FF2B5EF4-FFF2-40B4-BE49-F238E27FC236}">
                <a16:creationId xmlns:a16="http://schemas.microsoft.com/office/drawing/2014/main" id="{FB4ABFCF-FA99-45BE-83B0-4D5F3FB0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36" y="2739793"/>
            <a:ext cx="4434877" cy="278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3C58CA9F-D2D5-4725-A258-E1F5F6C74D84}"/>
              </a:ext>
            </a:extLst>
          </p:cNvPr>
          <p:cNvSpPr txBox="1"/>
          <p:nvPr/>
        </p:nvSpPr>
        <p:spPr>
          <a:xfrm>
            <a:off x="598926" y="1145019"/>
            <a:ext cx="11252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Companies are appointing dedicated young employers to drive corporate sustainability objectives and to reporting publicly on the evolution of those efforts. 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Companies have taken to heart the phrase “Reduce, Reuse, Recycle” (The Three R’s).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9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612">
        <p:fade/>
      </p:transition>
    </mc:Choice>
    <mc:Fallback xmlns="">
      <p:transition spd="med" advTm="316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6174A4E6-BB95-4EF5-A84B-9969A2E32195}"/>
              </a:ext>
            </a:extLst>
          </p:cNvPr>
          <p:cNvSpPr txBox="1"/>
          <p:nvPr/>
        </p:nvSpPr>
        <p:spPr>
          <a:xfrm>
            <a:off x="1867326" y="2852356"/>
            <a:ext cx="68965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chemeClr val="bg1">
                    <a:lumMod val="95000"/>
                  </a:schemeClr>
                </a:solidFill>
                <a:effectLst/>
              </a:rPr>
              <a:t>Facebook, Microsoft and Google are a few of the technology companies that have committed to go ‘100% renewable’ through the </a:t>
            </a:r>
            <a:r>
              <a:rPr lang="en-GB" sz="2000" b="0" i="0" dirty="0">
                <a:solidFill>
                  <a:schemeClr val="bg1">
                    <a:lumMod val="9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RE100</a:t>
            </a:r>
            <a:r>
              <a:rPr lang="en-GB" sz="2000" b="0" i="0" dirty="0">
                <a:solidFill>
                  <a:schemeClr val="bg1">
                    <a:lumMod val="95000"/>
                  </a:schemeClr>
                </a:solidFill>
                <a:effectLst/>
              </a:rPr>
              <a:t> .  </a:t>
            </a:r>
          </a:p>
          <a:p>
            <a:endParaRPr lang="en-GB" sz="2000" b="0" i="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r>
              <a:rPr lang="en-GB" sz="2000" b="0" i="0" dirty="0">
                <a:solidFill>
                  <a:schemeClr val="bg1">
                    <a:lumMod val="95000"/>
                  </a:schemeClr>
                </a:solidFill>
                <a:effectLst/>
              </a:rPr>
              <a:t>RE100 is the global corporate renewable energy initiative bringing together hundreds of large and ambitious businesses committed to 100% renewable electricity.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28FFC0C-9845-415D-8419-FB7D452C789D}"/>
              </a:ext>
            </a:extLst>
          </p:cNvPr>
          <p:cNvSpPr txBox="1"/>
          <p:nvPr/>
        </p:nvSpPr>
        <p:spPr>
          <a:xfrm>
            <a:off x="1088631" y="706334"/>
            <a:ext cx="100147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50000"/>
                  </a:schemeClr>
                </a:solidFill>
              </a:rPr>
              <a:t>DATA CENTER CLEAN ENERGY POLICY</a:t>
            </a:r>
            <a:endParaRPr lang="fi-FI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43733-4504-4B44-B88D-66730059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FI" smtClean="0"/>
              <a:t>5</a:t>
            </a:fld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09D7E-FE26-4935-AEFD-E933F8AA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5F07C-05D3-4EC2-8C8C-1D88BD87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17A79FE-4704-4C75-BDC5-29BE79D0B296}"/>
              </a:ext>
            </a:extLst>
          </p:cNvPr>
          <p:cNvSpPr txBox="1"/>
          <p:nvPr/>
        </p:nvSpPr>
        <p:spPr>
          <a:xfrm>
            <a:off x="541961" y="3667289"/>
            <a:ext cx="1110807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Earlier this year, Microsoft announced plans to switch to a 100 percent renewable energy supply for all its data </a:t>
            </a:r>
            <a:r>
              <a:rPr lang="en-GB" sz="18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centers</a:t>
            </a: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buildings, and campuses by 2025.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It also plans to become carbon negative by 2030 and remove the equivalent of all its past carbon emissions by 2050</a:t>
            </a:r>
            <a:endParaRPr lang="fi-FI" b="1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Microsoft plans to open new sustainable Data Centers in Sweden this year  to meet increasing demand for cloud services in the country. </a:t>
            </a:r>
            <a:endParaRPr lang="fi-FI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66A4398-105A-4F85-8BB9-E97F521E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34" y="768091"/>
            <a:ext cx="9921257" cy="24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4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127">
        <p:fade/>
      </p:transition>
    </mc:Choice>
    <mc:Fallback xmlns="">
      <p:transition spd="med" advTm="4412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95C1-80CD-4551-8F7A-85112565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6" y="983915"/>
            <a:ext cx="11587324" cy="145935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i="0" dirty="0">
                <a:solidFill>
                  <a:schemeClr val="tx2"/>
                </a:solidFill>
                <a:effectLst/>
                <a:latin typeface="+mj-lt"/>
              </a:rPr>
              <a:t>Tackling climate change requires rapidly transitioning the entire global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i="0" dirty="0">
                <a:solidFill>
                  <a:schemeClr val="tx2"/>
                </a:solidFill>
                <a:effectLst/>
                <a:latin typeface="+mj-lt"/>
              </a:rPr>
              <a:t>economy to clean energy and Google Cloud will be at the forefront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i="0" dirty="0">
                <a:solidFill>
                  <a:schemeClr val="tx2"/>
                </a:solidFill>
                <a:effectLst/>
                <a:latin typeface="+mj-lt"/>
              </a:rPr>
              <a:t>of this transition. 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GB" sz="1800" b="1" i="0" dirty="0">
              <a:solidFill>
                <a:schemeClr val="tx2"/>
              </a:solidFill>
              <a:effectLst/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2"/>
                </a:solidFill>
                <a:latin typeface="+mj-lt"/>
              </a:rPr>
              <a:t>Google has a long track record on clean energy.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D162A-BB10-4788-A048-D3D86EF9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FI" smtClean="0"/>
              <a:t>6</a:t>
            </a:fld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D328C-1244-4B35-97B1-21E8872FB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17E91-6B55-4631-9B16-B8883582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4098" name="Picture 2" descr="New Google Data Center To Be 100% Renewable Energy Powered">
            <a:extLst>
              <a:ext uri="{FF2B5EF4-FFF2-40B4-BE49-F238E27FC236}">
                <a16:creationId xmlns:a16="http://schemas.microsoft.com/office/drawing/2014/main" id="{8216D402-2802-4C10-82E2-7846780FC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34"/>
          <a:stretch/>
        </p:blipFill>
        <p:spPr bwMode="auto">
          <a:xfrm>
            <a:off x="7646462" y="401713"/>
            <a:ext cx="4135136" cy="224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722C083-E4A4-4284-AA40-B79D2DFB4985}"/>
              </a:ext>
            </a:extLst>
          </p:cNvPr>
          <p:cNvSpPr txBox="1"/>
          <p:nvPr/>
        </p:nvSpPr>
        <p:spPr>
          <a:xfrm>
            <a:off x="8016658" y="3528512"/>
            <a:ext cx="3764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en-GB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202124"/>
              </a:solidFill>
              <a:effectLst/>
              <a:latin typeface="+mj-lt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99AEF034-2005-4AFD-B532-0E363061B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403" y="2761271"/>
            <a:ext cx="5622180" cy="3363956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6A775D24-1E55-4E67-B4CD-0A972EEC1583}"/>
              </a:ext>
            </a:extLst>
          </p:cNvPr>
          <p:cNvSpPr txBox="1"/>
          <p:nvPr/>
        </p:nvSpPr>
        <p:spPr>
          <a:xfrm>
            <a:off x="6395182" y="2761271"/>
            <a:ext cx="53864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+mj-lt"/>
              </a:rPr>
              <a:t>Today, Google Cloud is the only Major cloud provider to purchase enough renewable energy to cover its  entire operations, and over the years, we’ve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 </a:t>
            </a:r>
            <a:r>
              <a:rPr lang="en-GB" dirty="0">
                <a:solidFill>
                  <a:schemeClr val="tx2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purchased more wind and solar power than any other corporation in history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. 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In September 14, 2020, Google set our most ambitious energy goal yet: to run our business on carbon-free energy everywhere, at all times, by 2030. This means Google is aiming to always have its data centers supplied with carbon-free energy. Google is the first cloud provider to make this commitment, and intends to be the first to achieve it, too.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9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965">
        <p:fade/>
      </p:transition>
    </mc:Choice>
    <mc:Fallback xmlns="">
      <p:transition spd="med" advTm="309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4F9D-4461-45F4-AD44-A123F711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2" y="941901"/>
            <a:ext cx="4652637" cy="170883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REASONS </a:t>
            </a:r>
            <a:br>
              <a:rPr lang="en-GB" b="1" dirty="0"/>
            </a:br>
            <a:r>
              <a:rPr lang="en-GB" b="1" dirty="0"/>
              <a:t>TO BUY FROM </a:t>
            </a:r>
            <a:br>
              <a:rPr lang="en-GB" b="1" dirty="0"/>
            </a:br>
            <a:r>
              <a:rPr lang="en-GB" b="1" dirty="0"/>
              <a:t>BIG DATA CENTERS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F5966-B22D-472D-9F6A-7033B909D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110" y="941901"/>
            <a:ext cx="6418488" cy="5184909"/>
          </a:xfrm>
        </p:spPr>
        <p:txBody>
          <a:bodyPr>
            <a:normAutofit/>
          </a:bodyPr>
          <a:lstStyle/>
          <a:p>
            <a:r>
              <a:rPr lang="en-GB" dirty="0"/>
              <a:t>Big cloud providers build there Data </a:t>
            </a:r>
            <a:r>
              <a:rPr lang="en-GB" dirty="0" err="1"/>
              <a:t>Centers</a:t>
            </a:r>
            <a:r>
              <a:rPr lang="en-GB" dirty="0"/>
              <a:t> with efficiency and clean energy in mind. </a:t>
            </a:r>
          </a:p>
          <a:p>
            <a:r>
              <a:rPr lang="en-GB" dirty="0"/>
              <a:t>Main goal = Saving natural resources for the future generations.</a:t>
            </a:r>
          </a:p>
          <a:p>
            <a:r>
              <a:rPr lang="en-GB" dirty="0"/>
              <a:t>Data </a:t>
            </a:r>
            <a:r>
              <a:rPr lang="en-GB" dirty="0" err="1"/>
              <a:t>Center</a:t>
            </a:r>
            <a:r>
              <a:rPr lang="en-GB" dirty="0"/>
              <a:t> Providers have extensive Sustainability Programs for old Data </a:t>
            </a:r>
            <a:r>
              <a:rPr lang="en-GB" dirty="0" err="1"/>
              <a:t>Centers</a:t>
            </a:r>
            <a:r>
              <a:rPr lang="en-GB" dirty="0"/>
              <a:t> and for all new Data </a:t>
            </a:r>
            <a:r>
              <a:rPr lang="en-GB" dirty="0" err="1"/>
              <a:t>Centers</a:t>
            </a:r>
            <a:r>
              <a:rPr lang="en-GB" dirty="0"/>
              <a:t>.</a:t>
            </a:r>
          </a:p>
          <a:p>
            <a:r>
              <a:rPr lang="en-GB" dirty="0"/>
              <a:t>Individual data </a:t>
            </a:r>
            <a:r>
              <a:rPr lang="en-GB" dirty="0" err="1"/>
              <a:t>centers</a:t>
            </a:r>
            <a:r>
              <a:rPr lang="en-GB" dirty="0"/>
              <a:t> are more costly and cause more wasteful energy consumption.</a:t>
            </a:r>
          </a:p>
          <a:p>
            <a:r>
              <a:rPr lang="en-GB" dirty="0"/>
              <a:t>Collective Data </a:t>
            </a:r>
            <a:r>
              <a:rPr lang="en-GB" dirty="0" err="1"/>
              <a:t>Centers</a:t>
            </a:r>
            <a:r>
              <a:rPr lang="en-GB" dirty="0"/>
              <a:t> allow better energy management.</a:t>
            </a:r>
          </a:p>
          <a:p>
            <a:r>
              <a:rPr lang="en-GB" dirty="0"/>
              <a:t>Long term objective  = all energy would become renewable.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7C6A5-4D4A-48F8-A3FB-A13DECC0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FI" smtClean="0"/>
              <a:t>7</a:t>
            </a:fld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075EA-02D0-4F2A-951D-6AF5016A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FFBC-F0EA-4585-9238-F0A12B2D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026" name="Picture 2" descr="Will the Cloud Replace In-House Big Data Centers? - SmartData Collective">
            <a:extLst>
              <a:ext uri="{FF2B5EF4-FFF2-40B4-BE49-F238E27FC236}">
                <a16:creationId xmlns:a16="http://schemas.microsoft.com/office/drawing/2014/main" id="{996BBDC3-398D-440A-8556-32C4DFEF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9" y="3170847"/>
            <a:ext cx="4337868" cy="285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60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158">
        <p:fade/>
      </p:transition>
    </mc:Choice>
    <mc:Fallback xmlns="">
      <p:transition spd="med" advTm="541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3623" y="2540000"/>
            <a:ext cx="2775087" cy="1421460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End</a:t>
            </a:r>
            <a:b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/>
              <a:t>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8EE42B0-D494-474B-BD16-142A883979A9}"/>
              </a:ext>
            </a:extLst>
          </p:cNvPr>
          <p:cNvSpPr txBox="1">
            <a:spLocks/>
          </p:cNvSpPr>
          <p:nvPr/>
        </p:nvSpPr>
        <p:spPr>
          <a:xfrm>
            <a:off x="1673623" y="4534531"/>
            <a:ext cx="4846320" cy="1480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Janne</a:t>
            </a:r>
            <a:r>
              <a:rPr lang="en-US" dirty="0"/>
              <a:t> Rajala</a:t>
            </a:r>
          </a:p>
          <a:p>
            <a:r>
              <a:rPr lang="en-US" dirty="0"/>
              <a:t>Senior Cloud and Enterprise Architect </a:t>
            </a:r>
          </a:p>
          <a:p>
            <a:r>
              <a:rPr lang="en-US" dirty="0" err="1"/>
              <a:t>Onrego</a:t>
            </a:r>
            <a:r>
              <a:rPr lang="en-US" dirty="0"/>
              <a:t> Oy</a:t>
            </a:r>
          </a:p>
          <a:p>
            <a:r>
              <a:rPr lang="en-US" b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https://onrego.fi/en/home/</a:t>
            </a:r>
            <a:endParaRPr lang="en-US" b="1" dirty="0">
              <a:solidFill>
                <a:schemeClr val="accent4"/>
              </a:solidFill>
            </a:endParaRPr>
          </a:p>
          <a:p>
            <a:endParaRPr lang="en-US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5AC66C6-0B62-4228-899B-67E73E6CD7B9}"/>
              </a:ext>
            </a:extLst>
          </p:cNvPr>
          <p:cNvSpPr txBox="1"/>
          <p:nvPr/>
        </p:nvSpPr>
        <p:spPr>
          <a:xfrm>
            <a:off x="3061166" y="2789065"/>
            <a:ext cx="4531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54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.1|2.2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1.9|2.1|21.6|2.4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1|2.5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6|16|10.1"/>
</p:tagLst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tf03098889_win32</Template>
  <TotalTime>553</TotalTime>
  <Words>673</Words>
  <Application>Microsoft Office PowerPoint</Application>
  <PresentationFormat>Laajakuva</PresentationFormat>
  <Paragraphs>65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Aharoni</vt:lpstr>
      <vt:lpstr>Arial</vt:lpstr>
      <vt:lpstr>Corbel</vt:lpstr>
      <vt:lpstr>Merriweather</vt:lpstr>
      <vt:lpstr>Open Sans</vt:lpstr>
      <vt:lpstr>Raleway</vt:lpstr>
      <vt:lpstr>Roboto</vt:lpstr>
      <vt:lpstr>Ecology 16x9</vt:lpstr>
      <vt:lpstr>Nordic Innovations in achieving more sustainable life by combating climate change for more sustainable future through investments in Datacenters and clean Energy</vt:lpstr>
      <vt:lpstr>PowerPoint-esitys</vt:lpstr>
      <vt:lpstr>HOW ARE DATA CENTERS ADDRESSING SUSTAINABILITY?</vt:lpstr>
      <vt:lpstr>PowerPoint-esitys</vt:lpstr>
      <vt:lpstr>PowerPoint-esitys</vt:lpstr>
      <vt:lpstr>PowerPoint-esitys</vt:lpstr>
      <vt:lpstr>REASONS  TO BUY FROM  BIG DATA CENTERS PROVIDERS</vt:lpstr>
      <vt:lpstr>End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Datacenters and clean Energy</dc:title>
  <dc:creator>Janne Rajala</dc:creator>
  <cp:lastModifiedBy>Laura Maria Rajala</cp:lastModifiedBy>
  <cp:revision>29</cp:revision>
  <dcterms:created xsi:type="dcterms:W3CDTF">2021-06-23T06:17:55Z</dcterms:created>
  <dcterms:modified xsi:type="dcterms:W3CDTF">2021-08-22T19:09:08Z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