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ppt/notesSlides/notesSlide12.xml" ContentType="application/vnd.openxmlformats-officedocument.presentationml.notesSlide+xml"/>
  <Override PartName="/ppt/comments/comment2.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3.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4.xml" ContentType="application/vnd.openxmlformats-officedocument.presentationml.comments+xml"/>
  <Override PartName="/ppt/notesSlides/notesSlide19.xml" ContentType="application/vnd.openxmlformats-officedocument.presentationml.notesSlide+xml"/>
  <Override PartName="/ppt/comments/comment5.xml" ContentType="application/vnd.openxmlformats-officedocument.presentationml.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7"/>
  </p:notesMasterIdLst>
  <p:sldIdLst>
    <p:sldId id="256" r:id="rId2"/>
    <p:sldId id="280" r:id="rId3"/>
    <p:sldId id="281" r:id="rId4"/>
    <p:sldId id="282" r:id="rId5"/>
    <p:sldId id="257" r:id="rId6"/>
    <p:sldId id="279" r:id="rId7"/>
    <p:sldId id="258" r:id="rId8"/>
    <p:sldId id="259" r:id="rId9"/>
    <p:sldId id="260" r:id="rId10"/>
    <p:sldId id="263" r:id="rId11"/>
    <p:sldId id="283" r:id="rId12"/>
    <p:sldId id="264" r:id="rId13"/>
    <p:sldId id="265" r:id="rId14"/>
    <p:sldId id="266" r:id="rId15"/>
    <p:sldId id="267" r:id="rId16"/>
    <p:sldId id="268" r:id="rId17"/>
    <p:sldId id="269" r:id="rId18"/>
    <p:sldId id="270" r:id="rId19"/>
    <p:sldId id="271" r:id="rId20"/>
    <p:sldId id="272" r:id="rId21"/>
    <p:sldId id="273" r:id="rId22"/>
    <p:sldId id="274" r:id="rId23"/>
    <p:sldId id="276" r:id="rId24"/>
    <p:sldId id="277" r:id="rId25"/>
    <p:sldId id="278" r:id="rId26"/>
  </p:sldIdLst>
  <p:sldSz cx="18288000" cy="10287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0" roundtripDataSignature="AMtx7mhVs0iLLBHuOy0a42LPmefKh9vQp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enovo" initials="" lastIdx="8" clrIdx="0"/>
  <p:cmAuthor id="1" name="Suleima Mednick Coles" initials="" lastIdx="6"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291" autoAdjust="0"/>
  </p:normalViewPr>
  <p:slideViewPr>
    <p:cSldViewPr snapToGrid="0">
      <p:cViewPr varScale="1">
        <p:scale>
          <a:sx n="43" d="100"/>
          <a:sy n="43" d="100"/>
        </p:scale>
        <p:origin x="1076"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customschemas.google.com/relationships/presentationmetadata" Target="metadata"/><Relationship Id="rId35" Type="http://schemas.openxmlformats.org/officeDocument/2006/relationships/tableStyles" Target="tableStyles.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1-07-31T17:11:31.767" idx="1">
    <p:pos x="10" y="10"/>
    <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NJhFLc0"/>
      </p:ext>
    </p:extLst>
  </p:cm>
  <p:cm authorId="0" dt="2020-06-07T17:18:30.039" idx="2">
    <p:pos x="10" y="10"/>
    <p:text>Taller de Huerta Biodinámica, Huerta Agroecológica en Cajones y producción hidropónica.</p:text>
    <p:extLst>
      <p:ext uri="{C676402C-5697-4E1C-873F-D02D1690AC5C}">
        <p15:threadingInfo xmlns:p15="http://schemas.microsoft.com/office/powerpoint/2012/main" timeZoneBias="0">
          <p15:parentCm authorId="0" idx="1"/>
        </p15:threadingInfo>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NJhFLc4"/>
      </p:ext>
    </p:extLst>
  </p:cm>
  <p:cm authorId="1" dt="2021-07-31T17:11:31.767" idx="1">
    <p:pos x="10" y="10"/>
    <p:text>Biodynamic Garden Workshop, Agroecological Garden in Cajones and hydroponic production.</p:text>
    <p:extLst>
      <p:ext uri="{C676402C-5697-4E1C-873F-D02D1690AC5C}">
        <p15:threadingInfo xmlns:p15="http://schemas.microsoft.com/office/powerpoint/2012/main" timeZoneBias="0">
          <p15:parentCm authorId="0" idx="1"/>
        </p15:threadingInfo>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NZUQjd4"/>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21-07-31T17:19:19.950" idx="3">
    <p:pos x="10" y="10"/>
    <p:text>Un ejemplo de un tramo del BIOSISTEMA URBANO: Compostaje y tratamiento de residuos en el biodigestor obteniendo compost, biogas y biofertilizante a partir lo que eran desechos.</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NJhFLck"/>
      </p:ext>
    </p:extLst>
  </p:cm>
  <p:cm authorId="1" dt="2021-07-31T17:19:19.950" idx="2">
    <p:pos x="10" y="10"/>
    <p:text>An example of a section of the URBAN BIOSYSTEM: Composting and waste treatment in the biodigester, obtaining compost, biogas and biofertilizer from what was waste.</p:text>
    <p:extLst>
      <p:ext uri="{C676402C-5697-4E1C-873F-D02D1690AC5C}">
        <p15:threadingInfo xmlns:p15="http://schemas.microsoft.com/office/powerpoint/2012/main" timeZoneBias="0">
          <p15:parentCm authorId="0" idx="3"/>
        </p15:threadingInfo>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NZWUCxw"/>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0" dt="2021-08-01T03:28:27.760" idx="4">
    <p:pos x="10" y="10"/>
    <p:text>Las mujeres tienen un rol protagónico en nuestros Biosistemas Urbanos. Son las principales asistentes a los comedores comunitarios, junto con niños, niñas y personas mayores y, a su vez, son las más abocadas al cuidado y mantenimiento de los espacios comunitarios.
La desigualdad de género estructural (brecha de ingresos, desigualdad en la distribución de tareas del hogar y de cuidado, feminización de la pobreza, violencia de género, falta de acceso a nuevas tecnologías y su uso, etc.) genera una mayor vulnerabilidad en mujeres, especialmente en las residentes en barrios informales, ante eventos adversos causados por la actual crisis socioambiental global.
Con el enfoque puesto esencialmente en las mujeres de los barrios informales buscamos desde nuestros Biosistemas Urbanos empoderarlas, generando espacios de pertenencia, capacitación, diálogo y acompañamiento mutuo entre mujeres. Mediante la promoción de la revalorización de sus saberes ancestrales en talleres sostenidos de fitocosmética y alimentación, así como en visitas a los espacios de huerta sostenidos por mujeres en los barrios, propiciamos el incremento de su resiliencia, que redunda a su vez, en un aumento de la resiliencia de la comunidad toda.</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NJhFLcs"/>
      </p:ext>
    </p:extLst>
  </p:cm>
  <p:cm authorId="1" dt="2021-08-01T03:28:27.760" idx="3">
    <p:pos x="10" y="10"/>
    <p:text>Women have a leading role in our Urban Biosystems. They are the main assistants to the community kitchens, along with the children and elderly, and, in turn, are the most dedicated to the care and maintenance of community spaces.
Considering the current global socio-environmental crisis, structural gender inequality (income gap, inequality in the distribution of household and care tasks, feminization of poverty, gender violence, lack of access to new technologies, etc.) generates greater vulnerability for women, especially for residents of informal neighborhoods.
With a focus on women in informal neighborhoods, we utilize our Urban Biosystems to empower them, generating spaces for belonging, training, dialogue and mutual accompaniment among women. By promoting the revaluation of their ancestral knowledge in sustained workshops on phytocosmetics and food, as well as visits to vegetable gardens held by women in the neighborhoods, we promote resiliency, which in turn results in greater resilience community wide.</p:text>
    <p:extLst>
      <p:ext uri="{C676402C-5697-4E1C-873F-D02D1690AC5C}">
        <p15:threadingInfo xmlns:p15="http://schemas.microsoft.com/office/powerpoint/2012/main" timeZoneBias="0">
          <p15:parentCm authorId="0" idx="4"/>
        </p15:threadingInfo>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Nk3L3w4"/>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0" dt="2020-06-03T20:51:52.552" idx="6">
    <p:pos x="6608" y="352"/>
    <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NJhFLcg"/>
      </p:ext>
    </p:extLst>
  </p:cm>
  <p:cm authorId="0" dt="2021-08-01T03:50:18.571" idx="7">
    <p:pos x="10" y="10"/>
    <p:text>Con las capacitaciones abiertas de nuestros Biosistemas Urbanos buscamos generar espacios de encuentro para la comunidad toda. ¿Por qué? Porque creemos en la generación de puentes de integración a través del aprendizaje de nuevos saberes que redunden en una nueva concepción colectiva de nuestro vínculo con nuestro entorno. Y a su vez, trascender así, a través de la capacitación, curiosidad y conocimiento, los límites de la ciudad “formal e informal”.
Propiciamos que cada tecnología instalada en nuestros Biosistemas, además de contar con una capacitación sostenida para que los espacios comunitarios intervenidos puedan apropiarse de la misma promover la sustentabilidad de los Biosistemas, cuente con una clase abierta con referentes de la temática en cuestión en los espacios comunitarios. Así, de forma conjunta con docentes de @centro_sust, facilitamos capacitaciones teórico-prácticas libres y gratuitas para toda la comunidad en: energía solar térmica, energías renovables y eficiencia energética; biodigestión y compostaje; hidroponia; producción de hongos comestibles; alimentación saludable y sustentable; ¡ y más!
Capacitamos a más de 200 personas que desde diversos puntos de la Ciudad y de la Provincia de Buenos Aires, se acercaron a los espacios comunitarios para ampliar sus conocimientos. En cada encuentro, impulsamos el intercambio y charla entre todos los participantes. 
Además, otorgamos becas a cursos presenciales CeSus a vecinos de los barrios para que puedan profundizar sobre los aprendizajes adquiridos por su participación en nuestros Biosistemas y, a su vez, seguir promoviendo puentes de integración entre la ciudad “formal” e “informal”.</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NJhFLco"/>
      </p:ext>
    </p:extLst>
  </p:cm>
  <p:cm authorId="1" dt="2021-08-01T03:50:18.571" idx="5">
    <p:pos x="10" y="10"/>
    <p:text>With our Urban Biosystem open trainings, we seek to generate meeting spaces for the entire community. Why? Because we believe in the creation of bridges through learning that results in a new way of looking at our relationship with the environment. And in turn, transcending, through training, curiosity and knowledge, the limits of the "formal and informal" city.
While we utilize the technology installed in our biosystems, we also have sustained training so that the affected community spaces can adapt to promote the same sustainability methods from the Biosystems, count on an open class with references to the thematic community question. Thus, together with teachers from @centro_sust, we facilitate free and free theoretical-practical training for the entire community in: solar thermal energy, renewable energy and energy efficiency; biodigestion and composting; hydroponics; production of edible mushrooms; healthy and sustainable eating; and more!
We trained more than 200 people from various points of the City and the Province of Buenos Aires. In each place, we encouraged interaction among participants.
In addition, we award grants for CeSus face-to-face courses to residents of the neighborhoods so that they can further the learning they acquire through their participation in our Biosystems and, in turn, continue to promote bridges between the “formal” and “informal” city.</p:text>
    <p:extLst>
      <p:ext uri="{C676402C-5697-4E1C-873F-D02D1690AC5C}">
        <p15:threadingInfo xmlns:p15="http://schemas.microsoft.com/office/powerpoint/2012/main" timeZoneBias="0">
          <p15:parentCm authorId="0" idx="7"/>
        </p15:threadingInfo>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NkZhfio"/>
      </p:ext>
    </p:extLst>
  </p:cm>
  <p:cm authorId="0" dt="2021-08-01T04:29:26.936" idx="5">
    <p:pos x="146" y="146"/>
    <p:text>Uno de los ejes de nuestros Biosistemas urbanos es la autonomía alimentaria. ¿Por qué? Porque creemos que incrementar nuestra seguridad y soberanía alimentaria mediante la producción de nuestros propios alimentos es una estrategia de resiliencia urbana. En este encuentro de capacitación en nuestro primer Biosistema Urbano de Villa 15, el acento estuvo puesto sobre el impacto que tiene para nuestro ambiente y nuestra salud el actual modelo de producción, consumo y distribución de alimentos.
Durante la jornada, vecinos del barrio pudieron visitar la huerta y participar de charlas abiertas con reconocidos referentes, mientras los más pequeños disfrutaron de juegos y un taller de huerta con el @movimientoaguayjuventudargentina . Alex Von Foerster @alimentoyconciencia, técnico en dietética y nutrición natural, subrayó la necesidad de priorizar una alimentación más natural y casera, libre de comestibles procesados y ultraprocesados (gaseosas, caldos, empaquetados, etc.) no sólo para cuidar la salud sino el ambiente. En la misma línea, la puericultora y psicóloga social @cariberdasco habló de la importancia de la lactancia materna, nuestro primer súper alimento: sano, seguro y soberano. Además, el colectivo de mujeres @Saberesysaboressinfronteras nos deleitó con una merienda de comida casera y platos típicos como Kuña pé, Api y budín de pan, y compartieron cómo nació este proyecto de talleres de cocina ancestral con mujeres en barrios vulnerables que ya lleva más de 6 años. ¡Te invitamos a que lo conozcas!
Así, incentivando la producción de los propios alimentos, promoviendo una alimentación que incluya vegetales, frutas frescas y alimentos enteros, revalorizando la comida casera y recuperando las tradiciones culinarias locales, buscamos construir desde nuestros Biosistemas Urbanos, una estrategia de resiliencia para, a la vez, mejorar la salud de la población así como promover un consumo consciente y responsable que redunde en la disminución del volumen de los desechos.</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NJhFLcw"/>
      </p:ext>
    </p:extLst>
  </p:cm>
  <p:cm authorId="1" dt="2021-08-01T04:29:26.936" idx="4">
    <p:pos x="146" y="146"/>
    <p:text>One part of our Urban Biosystems is food autonomy. Why? Because we believe that by producing our own food we are increasing our food security and sovereignty, which is an urban resilience strategy. In this training meeting for our first Urban Biosystem of Villa 15, there was an emphasis on the impact that the current model of food production, consumption and distribution has on our environment and our health.
During the work day, neighborhood residents were able to visit the garden and participate in open talks with renowned people, while the little ones enjoyed games and a garden workshop with the @movimientoaguayjuventudargentina. Alex Von Foerster @alimentoyconciencia, a dietetics and natural nutrition technician, stressed the need to prioritize a more natural and homemade diet, free of processed and ultra-processed foods (soft drinks, broths, packaged, etc.) not only to take care of our health but also to take care of the environment. Along the same lines, the childcare worker and social psychologist @cariberdasco spoke of the importance of breastfeeding, our first superfood: healthy, safe and independent of processing. In addition, the women's collective @Saberesysaboressinfronteras delighted us with a snack of homemade food and typical dishes such as Kuña pé, Api and bread pudding, and they shared about how this project of ancestral cooking workshops with women in vulnerable neighborhoods was created, which has been going on for more than 6 years. We invite you to get to know it!
Thus, by encouraging the production of our own food, promoting a diet that includes vegetables, fresh fruits and whole foods, revaluing homemade food and recovering local culinary traditions, we seek to build from our Urban Biosystems, a resilience strategy to, at the same time, improve the health of the population as well as promote a conscious and responsible consumption that results in the reduction of waste.</p:text>
    <p:extLst>
      <p:ext uri="{C676402C-5697-4E1C-873F-D02D1690AC5C}">
        <p15:threadingInfo xmlns:p15="http://schemas.microsoft.com/office/powerpoint/2012/main" timeZoneBias="0">
          <p15:parentCm authorId="0" idx="5"/>
        </p15:threadingInfo>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NZO4gNU"/>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0" dt="2021-08-01T03:53:27.492" idx="8">
    <p:pos x="10" y="10"/>
    <p:text>Capacitaciones abiertas que congregaron a vecinos y vecinas de distintos barrios vulnerables de la Ciudad para, no sólo ampliar sus conocimientos, sino fomentar la vinculación de grupos comunitarios que abordan las mismas temáticas de interés para generar sinergias positivas.</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NJhFLcc"/>
      </p:ext>
    </p:extLst>
  </p:cm>
  <p:cm authorId="1" dt="2021-08-01T03:53:27.492" idx="6">
    <p:pos x="10" y="10"/>
    <p:text>Open trainings brought together residents from different vulnerable neighborhoods of the city to not only expand their knowledge, but to connect community groups that address the same topics of interest to generate positive synergies.</p:text>
    <p:extLst>
      <p:ext uri="{C676402C-5697-4E1C-873F-D02D1690AC5C}">
        <p15:threadingInfo xmlns:p15="http://schemas.microsoft.com/office/powerpoint/2012/main" timeZoneBias="0">
          <p15:parentCm authorId="0" idx="8"/>
        </p15:threadingInfo>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Nk3L3x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Urban Biosystem</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Strategy for Urban Resilience </a:t>
            </a: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Technology </a:t>
            </a:r>
            <a:endParaRPr/>
          </a:p>
          <a:p>
            <a:pPr marL="0" lvl="0" indent="0" algn="l" rtl="0">
              <a:spcBef>
                <a:spcPts val="0"/>
              </a:spcBef>
              <a:spcAft>
                <a:spcPts val="0"/>
              </a:spcAft>
              <a:buNone/>
            </a:pPr>
            <a:endParaRPr/>
          </a:p>
          <a:p>
            <a:pPr marL="0" lvl="0" indent="0" algn="l" rtl="0">
              <a:spcBef>
                <a:spcPts val="0"/>
              </a:spcBef>
              <a:spcAft>
                <a:spcPts val="0"/>
              </a:spcAft>
              <a:buNone/>
            </a:pPr>
            <a:r>
              <a:rPr lang="en-US"/>
              <a:t>Processes </a:t>
            </a:r>
            <a:endParaRPr/>
          </a:p>
        </p:txBody>
      </p:sp>
      <p:sp>
        <p:nvSpPr>
          <p:cNvPr id="129" name="Google Shape;12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Food Autonomy: Learning How to Produce Your Own Food</a:t>
            </a:r>
            <a:endParaRPr dirty="0"/>
          </a:p>
        </p:txBody>
      </p:sp>
      <p:sp>
        <p:nvSpPr>
          <p:cNvPr id="141" name="Google Shape;14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38100" lvl="0" indent="0" algn="l" rtl="0">
              <a:lnSpc>
                <a:spcPct val="128571"/>
              </a:lnSpc>
              <a:spcBef>
                <a:spcPts val="0"/>
              </a:spcBef>
              <a:spcAft>
                <a:spcPts val="0"/>
              </a:spcAft>
              <a:buNone/>
            </a:pPr>
            <a:r>
              <a:rPr lang="en-US" sz="2100" dirty="0">
                <a:solidFill>
                  <a:srgbClr val="202124"/>
                </a:solidFill>
                <a:highlight>
                  <a:srgbClr val="F8F9FA"/>
                </a:highlight>
              </a:rPr>
              <a:t>Ecosystem Development and Circular Economy Training</a:t>
            </a:r>
            <a:endParaRPr dirty="0"/>
          </a:p>
        </p:txBody>
      </p:sp>
      <p:sp>
        <p:nvSpPr>
          <p:cNvPr id="149" name="Google Shape;14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Training in </a:t>
            </a:r>
            <a:r>
              <a:rPr lang="en-US" dirty="0" err="1"/>
              <a:t>Phytocosmetics</a:t>
            </a:r>
            <a:r>
              <a:rPr lang="en-US" dirty="0"/>
              <a:t> and Healthy Eating</a:t>
            </a:r>
            <a:endParaRPr dirty="0"/>
          </a:p>
        </p:txBody>
      </p:sp>
      <p:sp>
        <p:nvSpPr>
          <p:cNvPr id="157" name="Google Shape;15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Developing Leaders from Childhood</a:t>
            </a:r>
            <a:endParaRPr dirty="0"/>
          </a:p>
        </p:txBody>
      </p:sp>
      <p:sp>
        <p:nvSpPr>
          <p:cNvPr id="164" name="Google Shape;164;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t>Promoting Gender Equity:</a:t>
            </a:r>
            <a:endParaRPr dirty="0"/>
          </a:p>
          <a:p>
            <a:pPr marL="0" lvl="0" indent="0" algn="l" rtl="0">
              <a:spcBef>
                <a:spcPts val="0"/>
              </a:spcBef>
              <a:spcAft>
                <a:spcPts val="0"/>
              </a:spcAft>
              <a:buClr>
                <a:schemeClr val="dk1"/>
              </a:buClr>
              <a:buSzPts val="1100"/>
              <a:buFont typeface="Arial"/>
              <a:buNone/>
            </a:pPr>
            <a:r>
              <a:rPr lang="en-US" dirty="0"/>
              <a:t>Training for Women in the Neighborhood</a:t>
            </a:r>
            <a:endParaRPr dirty="0"/>
          </a:p>
          <a:p>
            <a:pPr marL="0" lvl="0" indent="0" algn="l" rtl="0">
              <a:spcBef>
                <a:spcPts val="0"/>
              </a:spcBef>
              <a:spcAft>
                <a:spcPts val="0"/>
              </a:spcAft>
              <a:buNone/>
            </a:pPr>
            <a:endParaRPr dirty="0"/>
          </a:p>
        </p:txBody>
      </p:sp>
      <p:sp>
        <p:nvSpPr>
          <p:cNvPr id="171" name="Google Shape;17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Energy Autonomy: Sustainable Technology Training</a:t>
            </a:r>
            <a:endParaRPr dirty="0"/>
          </a:p>
        </p:txBody>
      </p:sp>
      <p:sp>
        <p:nvSpPr>
          <p:cNvPr id="179" name="Google Shape;17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Building a New World: Sustainable Furniture Workshop</a:t>
            </a:r>
            <a:endParaRPr dirty="0"/>
          </a:p>
        </p:txBody>
      </p:sp>
      <p:sp>
        <p:nvSpPr>
          <p:cNvPr id="186" name="Google Shape;18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Open Talks to the Community</a:t>
            </a:r>
            <a:endParaRPr dirty="0"/>
          </a:p>
        </p:txBody>
      </p:sp>
      <p:sp>
        <p:nvSpPr>
          <p:cNvPr id="193" name="Google Shape;19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9" name="Google Shape;199;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38100" lvl="0" indent="0" algn="l" rtl="0">
              <a:lnSpc>
                <a:spcPct val="128571"/>
              </a:lnSpc>
              <a:spcBef>
                <a:spcPts val="0"/>
              </a:spcBef>
              <a:spcAft>
                <a:spcPts val="0"/>
              </a:spcAft>
              <a:buClr>
                <a:schemeClr val="dk1"/>
              </a:buClr>
              <a:buSzPts val="1100"/>
              <a:buFont typeface="Arial"/>
              <a:buNone/>
            </a:pPr>
            <a:endParaRPr sz="2100">
              <a:solidFill>
                <a:srgbClr val="202124"/>
              </a:solidFill>
            </a:endParaRPr>
          </a:p>
          <a:p>
            <a:pPr marL="0" lvl="0" indent="0" algn="l" rtl="0">
              <a:spcBef>
                <a:spcPts val="0"/>
              </a:spcBef>
              <a:spcAft>
                <a:spcPts val="0"/>
              </a:spcAft>
              <a:buNone/>
            </a:pPr>
            <a:endParaRPr/>
          </a:p>
        </p:txBody>
      </p:sp>
      <p:sp>
        <p:nvSpPr>
          <p:cNvPr id="159" name="Google Shape;159;p6: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5" name="Google Shape;205;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Impact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 City With Greater Social and Urban Resilience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Transition to Circularity </a:t>
            </a:r>
            <a:endParaRPr dirty="0"/>
          </a:p>
        </p:txBody>
      </p:sp>
      <p:sp>
        <p:nvSpPr>
          <p:cNvPr id="213" name="Google Shape;213;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Note: What is in () is a question/uncertainty about translation </a:t>
            </a:r>
            <a:endParaRPr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Indicator of Unified Resilience </a:t>
            </a:r>
            <a:endParaRPr dirty="0"/>
          </a:p>
          <a:p>
            <a:pPr marL="0" lvl="0" indent="0" algn="l" rtl="0">
              <a:spcBef>
                <a:spcPts val="0"/>
              </a:spcBef>
              <a:spcAft>
                <a:spcPts val="0"/>
              </a:spcAft>
              <a:buNone/>
            </a:pPr>
            <a:endParaRPr dirty="0"/>
          </a:p>
          <a:p>
            <a:pPr marL="457200" lvl="0" indent="-298450" algn="l" rtl="0">
              <a:spcBef>
                <a:spcPts val="0"/>
              </a:spcBef>
              <a:spcAft>
                <a:spcPts val="0"/>
              </a:spcAft>
              <a:buClr>
                <a:schemeClr val="dk1"/>
              </a:buClr>
              <a:buSzPts val="1100"/>
              <a:buAutoNum type="arabicPeriod"/>
            </a:pPr>
            <a:r>
              <a:rPr lang="en-US" dirty="0">
                <a:solidFill>
                  <a:schemeClr val="dk1"/>
                </a:solidFill>
              </a:rPr>
              <a:t>Environment (Atmosphere)</a:t>
            </a:r>
            <a:endParaRPr dirty="0">
              <a:solidFill>
                <a:schemeClr val="dk1"/>
              </a:solidFill>
            </a:endParaRPr>
          </a:p>
          <a:p>
            <a:pPr marL="457200" lvl="0" indent="0" algn="l" rtl="0">
              <a:spcBef>
                <a:spcPts val="0"/>
              </a:spcBef>
              <a:spcAft>
                <a:spcPts val="0"/>
              </a:spcAft>
              <a:buClr>
                <a:schemeClr val="dk1"/>
              </a:buClr>
              <a:buSzPts val="1100"/>
              <a:buFont typeface="Arial"/>
              <a:buNone/>
            </a:pPr>
            <a:r>
              <a:rPr lang="en-US" dirty="0">
                <a:solidFill>
                  <a:schemeClr val="dk1"/>
                </a:solidFill>
              </a:rPr>
              <a:t>	GHG emissions and waste in final stage of disposal</a:t>
            </a:r>
            <a:endParaRPr dirty="0">
              <a:solidFill>
                <a:schemeClr val="dk1"/>
              </a:solidFill>
            </a:endParaRPr>
          </a:p>
          <a:p>
            <a:pPr marL="457200" lvl="0" indent="457200" algn="l" rtl="0">
              <a:spcBef>
                <a:spcPts val="0"/>
              </a:spcBef>
              <a:spcAft>
                <a:spcPts val="0"/>
              </a:spcAft>
              <a:buClr>
                <a:schemeClr val="dk1"/>
              </a:buClr>
              <a:buSzPts val="1100"/>
              <a:buFont typeface="Arial"/>
              <a:buNone/>
            </a:pPr>
            <a:r>
              <a:rPr lang="en-US" dirty="0">
                <a:solidFill>
                  <a:schemeClr val="dk1"/>
                </a:solidFill>
              </a:rPr>
              <a:t>Urban Biodiversity </a:t>
            </a:r>
            <a:endParaRPr dirty="0">
              <a:solidFill>
                <a:schemeClr val="dk1"/>
              </a:solidFill>
            </a:endParaRPr>
          </a:p>
          <a:p>
            <a:pPr marL="457200" lvl="0" indent="457200" algn="l" rtl="0">
              <a:spcBef>
                <a:spcPts val="0"/>
              </a:spcBef>
              <a:spcAft>
                <a:spcPts val="0"/>
              </a:spcAft>
              <a:buClr>
                <a:schemeClr val="dk1"/>
              </a:buClr>
              <a:buSzPts val="1100"/>
              <a:buFont typeface="Arial"/>
              <a:buNone/>
            </a:pPr>
            <a:endParaRPr dirty="0">
              <a:solidFill>
                <a:schemeClr val="dk1"/>
              </a:solidFill>
            </a:endParaRPr>
          </a:p>
          <a:p>
            <a:pPr marL="457200" lvl="0" indent="-298450" algn="l" rtl="0">
              <a:spcBef>
                <a:spcPts val="0"/>
              </a:spcBef>
              <a:spcAft>
                <a:spcPts val="0"/>
              </a:spcAft>
              <a:buClr>
                <a:schemeClr val="dk1"/>
              </a:buClr>
              <a:buSzPts val="1100"/>
              <a:buAutoNum type="arabicPeriod"/>
            </a:pPr>
            <a:r>
              <a:rPr lang="en-US" dirty="0">
                <a:solidFill>
                  <a:schemeClr val="dk1"/>
                </a:solidFill>
              </a:rPr>
              <a:t>Opportunities </a:t>
            </a:r>
            <a:endParaRPr dirty="0">
              <a:solidFill>
                <a:schemeClr val="dk1"/>
              </a:solidFill>
            </a:endParaRPr>
          </a:p>
          <a:p>
            <a:pPr marL="914400" lvl="0" indent="0" algn="l" rtl="0">
              <a:spcBef>
                <a:spcPts val="0"/>
              </a:spcBef>
              <a:spcAft>
                <a:spcPts val="0"/>
              </a:spcAft>
              <a:buClr>
                <a:schemeClr val="dk1"/>
              </a:buClr>
              <a:buSzPts val="1100"/>
              <a:buFont typeface="Arial"/>
              <a:buNone/>
            </a:pPr>
            <a:r>
              <a:rPr lang="en-US" dirty="0">
                <a:solidFill>
                  <a:schemeClr val="dk1"/>
                </a:solidFill>
              </a:rPr>
              <a:t>Labor skills, production of inputs with added value</a:t>
            </a:r>
            <a:endParaRPr dirty="0">
              <a:solidFill>
                <a:schemeClr val="dk1"/>
              </a:solidFill>
            </a:endParaRPr>
          </a:p>
          <a:p>
            <a:pPr marL="914400" lvl="0" indent="0" algn="l" rtl="0">
              <a:spcBef>
                <a:spcPts val="0"/>
              </a:spcBef>
              <a:spcAft>
                <a:spcPts val="0"/>
              </a:spcAft>
              <a:buClr>
                <a:schemeClr val="dk1"/>
              </a:buClr>
              <a:buSzPts val="1100"/>
              <a:buFont typeface="Arial"/>
              <a:buNone/>
            </a:pPr>
            <a:endParaRPr dirty="0">
              <a:solidFill>
                <a:schemeClr val="dk1"/>
              </a:solidFill>
            </a:endParaRPr>
          </a:p>
          <a:p>
            <a:pPr marL="457200" lvl="0" indent="-298450" algn="l" rtl="0">
              <a:spcBef>
                <a:spcPts val="0"/>
              </a:spcBef>
              <a:spcAft>
                <a:spcPts val="0"/>
              </a:spcAft>
              <a:buClr>
                <a:schemeClr val="dk1"/>
              </a:buClr>
              <a:buSzPts val="1100"/>
              <a:buAutoNum type="arabicPeriod"/>
            </a:pPr>
            <a:r>
              <a:rPr lang="en-US" dirty="0">
                <a:solidFill>
                  <a:schemeClr val="dk1"/>
                </a:solidFill>
              </a:rPr>
              <a:t>Gender </a:t>
            </a:r>
            <a:endParaRPr dirty="0">
              <a:solidFill>
                <a:schemeClr val="dk1"/>
              </a:solidFill>
            </a:endParaRPr>
          </a:p>
          <a:p>
            <a:pPr marL="914400" lvl="0" indent="0" algn="l" rtl="0">
              <a:spcBef>
                <a:spcPts val="0"/>
              </a:spcBef>
              <a:spcAft>
                <a:spcPts val="0"/>
              </a:spcAft>
              <a:buClr>
                <a:schemeClr val="dk1"/>
              </a:buClr>
              <a:buSzPts val="1100"/>
              <a:buFont typeface="Arial"/>
              <a:buNone/>
            </a:pPr>
            <a:r>
              <a:rPr lang="en-US" dirty="0">
                <a:solidFill>
                  <a:schemeClr val="dk1"/>
                </a:solidFill>
              </a:rPr>
              <a:t>Training, new job opportunities</a:t>
            </a:r>
            <a:endParaRPr dirty="0">
              <a:solidFill>
                <a:schemeClr val="dk1"/>
              </a:solidFill>
            </a:endParaRPr>
          </a:p>
          <a:p>
            <a:pPr marL="914400" lvl="0" indent="0" algn="l" rtl="0">
              <a:spcBef>
                <a:spcPts val="0"/>
              </a:spcBef>
              <a:spcAft>
                <a:spcPts val="0"/>
              </a:spcAft>
              <a:buClr>
                <a:schemeClr val="dk1"/>
              </a:buClr>
              <a:buSzPts val="1100"/>
              <a:buFont typeface="Arial"/>
              <a:buNone/>
            </a:pPr>
            <a:endParaRPr dirty="0">
              <a:solidFill>
                <a:schemeClr val="dk1"/>
              </a:solidFill>
            </a:endParaRPr>
          </a:p>
          <a:p>
            <a:pPr marL="457200" lvl="0" indent="-298450" algn="l" rtl="0">
              <a:spcBef>
                <a:spcPts val="0"/>
              </a:spcBef>
              <a:spcAft>
                <a:spcPts val="0"/>
              </a:spcAft>
              <a:buClr>
                <a:schemeClr val="dk1"/>
              </a:buClr>
              <a:buSzPts val="1100"/>
              <a:buAutoNum type="arabicPeriod"/>
            </a:pPr>
            <a:r>
              <a:rPr lang="en-US" dirty="0">
                <a:solidFill>
                  <a:schemeClr val="dk1"/>
                </a:solidFill>
              </a:rPr>
              <a:t>Integration </a:t>
            </a:r>
            <a:endParaRPr dirty="0">
              <a:solidFill>
                <a:schemeClr val="dk1"/>
              </a:solidFill>
            </a:endParaRPr>
          </a:p>
          <a:p>
            <a:pPr marL="914400" lvl="0" indent="0" algn="l" rtl="0">
              <a:spcBef>
                <a:spcPts val="0"/>
              </a:spcBef>
              <a:spcAft>
                <a:spcPts val="0"/>
              </a:spcAft>
              <a:buClr>
                <a:schemeClr val="dk1"/>
              </a:buClr>
              <a:buSzPts val="1100"/>
              <a:buFont typeface="Arial"/>
              <a:buNone/>
            </a:pPr>
            <a:r>
              <a:rPr lang="en-US" dirty="0">
                <a:solidFill>
                  <a:schemeClr val="dk1"/>
                </a:solidFill>
              </a:rPr>
              <a:t>Connection between the formal and informal city </a:t>
            </a:r>
            <a:endParaRPr dirty="0">
              <a:solidFill>
                <a:schemeClr val="dk1"/>
              </a:solidFill>
            </a:endParaRPr>
          </a:p>
          <a:p>
            <a:pPr marL="914400" lvl="0" indent="0" algn="l" rtl="0">
              <a:spcBef>
                <a:spcPts val="0"/>
              </a:spcBef>
              <a:spcAft>
                <a:spcPts val="0"/>
              </a:spcAft>
              <a:buClr>
                <a:schemeClr val="dk1"/>
              </a:buClr>
              <a:buSzPts val="1100"/>
              <a:buFont typeface="Arial"/>
              <a:buNone/>
            </a:pPr>
            <a:endParaRPr dirty="0">
              <a:solidFill>
                <a:schemeClr val="dk1"/>
              </a:solidFill>
            </a:endParaRPr>
          </a:p>
          <a:p>
            <a:pPr marL="457200" lvl="0" indent="-298450" algn="l" rtl="0">
              <a:spcBef>
                <a:spcPts val="0"/>
              </a:spcBef>
              <a:spcAft>
                <a:spcPts val="0"/>
              </a:spcAft>
              <a:buClr>
                <a:schemeClr val="dk1"/>
              </a:buClr>
              <a:buSzPts val="1100"/>
              <a:buAutoNum type="arabicPeriod"/>
            </a:pPr>
            <a:r>
              <a:rPr lang="en-US" dirty="0">
                <a:solidFill>
                  <a:schemeClr val="dk1"/>
                </a:solidFill>
              </a:rPr>
              <a:t>Risk Management</a:t>
            </a:r>
            <a:endParaRPr dirty="0">
              <a:solidFill>
                <a:schemeClr val="dk1"/>
              </a:solidFill>
            </a:endParaRPr>
          </a:p>
          <a:p>
            <a:pPr marL="914400" lvl="0" indent="0" algn="l" rtl="0">
              <a:spcBef>
                <a:spcPts val="0"/>
              </a:spcBef>
              <a:spcAft>
                <a:spcPts val="0"/>
              </a:spcAft>
              <a:buClr>
                <a:schemeClr val="dk1"/>
              </a:buClr>
              <a:buSzPts val="1100"/>
              <a:buFont typeface="Arial"/>
              <a:buNone/>
            </a:pPr>
            <a:r>
              <a:rPr lang="en-US" dirty="0">
                <a:solidFill>
                  <a:schemeClr val="dk1"/>
                </a:solidFill>
              </a:rPr>
              <a:t>Autonomy of energy and water, food sovereignty</a:t>
            </a:r>
            <a:endParaRPr dirty="0">
              <a:solidFill>
                <a:schemeClr val="dk1"/>
              </a:solidFill>
            </a:endParaRPr>
          </a:p>
          <a:p>
            <a:pPr marL="0" lvl="0" indent="0" algn="l" rtl="0">
              <a:spcBef>
                <a:spcPts val="0"/>
              </a:spcBef>
              <a:spcAft>
                <a:spcPts val="0"/>
              </a:spcAft>
              <a:buNone/>
            </a:pPr>
            <a:endParaRPr dirty="0"/>
          </a:p>
        </p:txBody>
      </p:sp>
      <p:sp>
        <p:nvSpPr>
          <p:cNvPr id="263" name="Google Shape;26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Note: What is in () is a question/uncertainty about translation </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US"/>
              <a:t>Value Proposal </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US"/>
              <a:t>Food Production </a:t>
            </a:r>
            <a:endParaRPr/>
          </a:p>
          <a:p>
            <a:pPr marL="457200" lvl="0" indent="-298450" algn="l" rtl="0">
              <a:spcBef>
                <a:spcPts val="0"/>
              </a:spcBef>
              <a:spcAft>
                <a:spcPts val="0"/>
              </a:spcAft>
              <a:buSzPts val="1100"/>
              <a:buChar char="-"/>
            </a:pPr>
            <a:r>
              <a:rPr lang="en-US"/>
              <a:t>Save Energy </a:t>
            </a:r>
            <a:endParaRPr/>
          </a:p>
          <a:p>
            <a:pPr marL="457200" lvl="0" indent="-298450" algn="l" rtl="0">
              <a:spcBef>
                <a:spcPts val="0"/>
              </a:spcBef>
              <a:spcAft>
                <a:spcPts val="0"/>
              </a:spcAft>
              <a:buSzPts val="1100"/>
              <a:buChar char="-"/>
            </a:pPr>
            <a:r>
              <a:rPr lang="en-US"/>
              <a:t>Save (Money)</a:t>
            </a:r>
            <a:endParaRPr/>
          </a:p>
          <a:p>
            <a:pPr marL="457200" lvl="0" indent="-298450" algn="l" rtl="0">
              <a:spcBef>
                <a:spcPts val="0"/>
              </a:spcBef>
              <a:spcAft>
                <a:spcPts val="0"/>
              </a:spcAft>
              <a:buSzPts val="1100"/>
              <a:buChar char="-"/>
            </a:pPr>
            <a:r>
              <a:rPr lang="en-US"/>
              <a:t>Inputs of Value Added </a:t>
            </a:r>
            <a:endParaRPr/>
          </a:p>
        </p:txBody>
      </p:sp>
      <p:sp>
        <p:nvSpPr>
          <p:cNvPr id="307" name="Google Shape;307;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Thank You Very Much! </a:t>
            </a:r>
            <a:endParaRPr/>
          </a:p>
        </p:txBody>
      </p:sp>
      <p:sp>
        <p:nvSpPr>
          <p:cNvPr id="332" name="Google Shape;332;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e35cce898c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 name="Google Shape;172;ge35cce898c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e35cce898c_0_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e35cce898c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Problem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Linear Functioning </a:t>
            </a:r>
            <a:endParaRPr dirty="0"/>
          </a:p>
        </p:txBody>
      </p:sp>
      <p:sp>
        <p:nvSpPr>
          <p:cNvPr id="92" name="Google Shape;9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e35cce898c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 name="Google Shape;145;ge35cce898c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300.000 people live in slums</a:t>
            </a:r>
            <a:endParaRPr dirty="0"/>
          </a:p>
        </p:txBody>
      </p:sp>
      <p:sp>
        <p:nvSpPr>
          <p:cNvPr id="106" name="Google Shape;10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Solution </a:t>
            </a:r>
            <a:endParaRPr/>
          </a:p>
          <a:p>
            <a:pPr marL="0" lvl="0" indent="0" algn="l" rtl="0">
              <a:spcBef>
                <a:spcPts val="0"/>
              </a:spcBef>
              <a:spcAft>
                <a:spcPts val="0"/>
              </a:spcAft>
              <a:buNone/>
            </a:pPr>
            <a:endParaRPr/>
          </a:p>
          <a:p>
            <a:pPr marL="0" lvl="0" indent="0" algn="l" rtl="0">
              <a:spcBef>
                <a:spcPts val="0"/>
              </a:spcBef>
              <a:spcAft>
                <a:spcPts val="0"/>
              </a:spcAft>
              <a:buNone/>
            </a:pPr>
            <a:r>
              <a:rPr lang="en-US"/>
              <a:t>Urban Biosystem</a:t>
            </a:r>
            <a:endParaRPr/>
          </a:p>
          <a:p>
            <a:pPr marL="0" lvl="0" indent="0" algn="l" rtl="0">
              <a:spcBef>
                <a:spcPts val="0"/>
              </a:spcBef>
              <a:spcAft>
                <a:spcPts val="0"/>
              </a:spcAft>
              <a:buNone/>
            </a:pPr>
            <a:endParaRPr/>
          </a:p>
        </p:txBody>
      </p:sp>
      <p:sp>
        <p:nvSpPr>
          <p:cNvPr id="112" name="Google Shape;11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3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
        <p:cNvGrpSpPr/>
        <p:nvPr/>
      </p:nvGrpSpPr>
      <p:grpSpPr>
        <a:xfrm>
          <a:off x="0" y="0"/>
          <a:ext cx="0" cy="0"/>
          <a:chOff x="0" y="0"/>
          <a:chExt cx="0" cy="0"/>
        </a:xfrm>
      </p:grpSpPr>
      <p:sp>
        <p:nvSpPr>
          <p:cNvPr id="14" name="Google Shape;14;p11"/>
          <p:cNvSpPr txBox="1">
            <a:spLocks noGrp="1"/>
          </p:cNvSpPr>
          <p:nvPr>
            <p:ph type="title"/>
          </p:nvPr>
        </p:nvSpPr>
        <p:spPr>
          <a:xfrm>
            <a:off x="623400" y="4301700"/>
            <a:ext cx="17041200" cy="168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7200"/>
            </a:lvl1pPr>
            <a:lvl2pPr lvl="1" algn="ctr">
              <a:lnSpc>
                <a:spcPct val="100000"/>
              </a:lnSpc>
              <a:spcBef>
                <a:spcPts val="0"/>
              </a:spcBef>
              <a:spcAft>
                <a:spcPts val="0"/>
              </a:spcAft>
              <a:buSzPts val="3600"/>
              <a:buNone/>
              <a:defRPr sz="7200"/>
            </a:lvl2pPr>
            <a:lvl3pPr lvl="2" algn="ctr">
              <a:lnSpc>
                <a:spcPct val="100000"/>
              </a:lnSpc>
              <a:spcBef>
                <a:spcPts val="0"/>
              </a:spcBef>
              <a:spcAft>
                <a:spcPts val="0"/>
              </a:spcAft>
              <a:buSzPts val="3600"/>
              <a:buNone/>
              <a:defRPr sz="7200"/>
            </a:lvl3pPr>
            <a:lvl4pPr lvl="3" algn="ctr">
              <a:lnSpc>
                <a:spcPct val="100000"/>
              </a:lnSpc>
              <a:spcBef>
                <a:spcPts val="0"/>
              </a:spcBef>
              <a:spcAft>
                <a:spcPts val="0"/>
              </a:spcAft>
              <a:buSzPts val="3600"/>
              <a:buNone/>
              <a:defRPr sz="7200"/>
            </a:lvl4pPr>
            <a:lvl5pPr lvl="4" algn="ctr">
              <a:lnSpc>
                <a:spcPct val="100000"/>
              </a:lnSpc>
              <a:spcBef>
                <a:spcPts val="0"/>
              </a:spcBef>
              <a:spcAft>
                <a:spcPts val="0"/>
              </a:spcAft>
              <a:buSzPts val="3600"/>
              <a:buNone/>
              <a:defRPr sz="7200"/>
            </a:lvl5pPr>
            <a:lvl6pPr lvl="5" algn="ctr">
              <a:lnSpc>
                <a:spcPct val="100000"/>
              </a:lnSpc>
              <a:spcBef>
                <a:spcPts val="0"/>
              </a:spcBef>
              <a:spcAft>
                <a:spcPts val="0"/>
              </a:spcAft>
              <a:buSzPts val="3600"/>
              <a:buNone/>
              <a:defRPr sz="7200"/>
            </a:lvl6pPr>
            <a:lvl7pPr lvl="6" algn="ctr">
              <a:lnSpc>
                <a:spcPct val="100000"/>
              </a:lnSpc>
              <a:spcBef>
                <a:spcPts val="0"/>
              </a:spcBef>
              <a:spcAft>
                <a:spcPts val="0"/>
              </a:spcAft>
              <a:buSzPts val="3600"/>
              <a:buNone/>
              <a:defRPr sz="7200"/>
            </a:lvl7pPr>
            <a:lvl8pPr lvl="7" algn="ctr">
              <a:lnSpc>
                <a:spcPct val="100000"/>
              </a:lnSpc>
              <a:spcBef>
                <a:spcPts val="0"/>
              </a:spcBef>
              <a:spcAft>
                <a:spcPts val="0"/>
              </a:spcAft>
              <a:buSzPts val="3600"/>
              <a:buNone/>
              <a:defRPr sz="7200"/>
            </a:lvl8pPr>
            <a:lvl9pPr lvl="8" algn="ctr">
              <a:lnSpc>
                <a:spcPct val="100000"/>
              </a:lnSpc>
              <a:spcBef>
                <a:spcPts val="0"/>
              </a:spcBef>
              <a:spcAft>
                <a:spcPts val="0"/>
              </a:spcAft>
              <a:buSzPts val="3600"/>
              <a:buNone/>
              <a:defRPr sz="7200"/>
            </a:lvl9pPr>
          </a:lstStyle>
          <a:p>
            <a:endParaRPr/>
          </a:p>
        </p:txBody>
      </p:sp>
      <p:sp>
        <p:nvSpPr>
          <p:cNvPr id="15" name="Google Shape;15;p11"/>
          <p:cNvSpPr txBox="1">
            <a:spLocks noGrp="1"/>
          </p:cNvSpPr>
          <p:nvPr>
            <p:ph type="sldNum" idx="12"/>
          </p:nvPr>
        </p:nvSpPr>
        <p:spPr>
          <a:xfrm>
            <a:off x="16944916" y="9326434"/>
            <a:ext cx="1097400" cy="7872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2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2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2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2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2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2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2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2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2000" b="0" i="0" u="none" strike="noStrike" cap="none">
                <a:solidFill>
                  <a:schemeClr val="dk2"/>
                </a:solidFill>
                <a:latin typeface="Arial"/>
                <a:ea typeface="Arial"/>
                <a:cs typeface="Arial"/>
                <a:sym typeface="Arial"/>
              </a:defRPr>
            </a:lvl9pPr>
          </a:lstStyle>
          <a:p>
            <a:fld id="{00000000-1234-1234-1234-123412341234}" type="slidenum">
              <a:rPr lang="es-AR" smtClean="0"/>
              <a:pPr/>
              <a:t>‹#›</a:t>
            </a:fld>
            <a:endParaRPr lang="es-AR"/>
          </a:p>
        </p:txBody>
      </p:sp>
    </p:spTree>
    <p:extLst>
      <p:ext uri="{BB962C8B-B14F-4D97-AF65-F5344CB8AC3E}">
        <p14:creationId xmlns:p14="http://schemas.microsoft.com/office/powerpoint/2010/main" val="1340130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 name="Google Shape;18;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2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4" name="Google Shape;24;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Arial"/>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2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3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3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3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3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Arial"/>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3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3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Arial"/>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3"/>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4" name="Google Shape;64;p3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 name="Google Shape;8;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 name="Google Shape;9;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 name="Google Shape;10;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comments" Target="../comments/comment1.xml"/><Relationship Id="rId5" Type="http://schemas.openxmlformats.org/officeDocument/2006/relationships/image" Target="../media/image18.jp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comments" Target="../comments/comment2.xml"/><Relationship Id="rId5" Type="http://schemas.openxmlformats.org/officeDocument/2006/relationships/image" Target="../media/image21.jpg"/><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comments" Target="../comments/comment3.xml"/><Relationship Id="rId5" Type="http://schemas.openxmlformats.org/officeDocument/2006/relationships/image" Target="../media/image28.jpg"/><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comments" Target="../comments/commen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comments" Target="../comments/comment5.xml"/><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l="8988" r="8987"/>
          <a:stretch/>
        </p:blipFill>
        <p:spPr>
          <a:xfrm rot="-973110">
            <a:off x="-3160069" y="-730066"/>
            <a:ext cx="11782764" cy="7281413"/>
          </a:xfrm>
          <a:prstGeom prst="rect">
            <a:avLst/>
          </a:prstGeom>
          <a:noFill/>
          <a:ln>
            <a:noFill/>
          </a:ln>
        </p:spPr>
      </p:pic>
      <p:sp>
        <p:nvSpPr>
          <p:cNvPr id="85" name="Google Shape;85;p1"/>
          <p:cNvSpPr/>
          <p:nvPr/>
        </p:nvSpPr>
        <p:spPr>
          <a:xfrm>
            <a:off x="7325088" y="5677974"/>
            <a:ext cx="10990622" cy="4609026"/>
          </a:xfrm>
          <a:custGeom>
            <a:avLst/>
            <a:gdLst/>
            <a:ahLst/>
            <a:cxnLst/>
            <a:rect l="l" t="t" r="r" b="b"/>
            <a:pathLst>
              <a:path w="11837160" h="4964030" extrusionOk="0">
                <a:moveTo>
                  <a:pt x="0" y="0"/>
                </a:moveTo>
                <a:lnTo>
                  <a:pt x="0" y="4964030"/>
                </a:lnTo>
                <a:lnTo>
                  <a:pt x="11837160" y="4964030"/>
                </a:lnTo>
                <a:lnTo>
                  <a:pt x="11837160" y="0"/>
                </a:lnTo>
                <a:lnTo>
                  <a:pt x="0" y="0"/>
                </a:lnTo>
                <a:close/>
                <a:moveTo>
                  <a:pt x="11776199" y="4903070"/>
                </a:moveTo>
                <a:lnTo>
                  <a:pt x="59690" y="4903070"/>
                </a:lnTo>
                <a:lnTo>
                  <a:pt x="59690" y="59690"/>
                </a:lnTo>
                <a:lnTo>
                  <a:pt x="11776199" y="59690"/>
                </a:lnTo>
                <a:lnTo>
                  <a:pt x="11776199" y="4903070"/>
                </a:lnTo>
                <a:close/>
              </a:path>
            </a:pathLst>
          </a:custGeom>
          <a:solidFill>
            <a:srgbClr val="37C9EF"/>
          </a:solidFill>
          <a:ln>
            <a:noFill/>
          </a:ln>
        </p:spPr>
      </p:sp>
      <p:sp>
        <p:nvSpPr>
          <p:cNvPr id="86" name="Google Shape;86;p1"/>
          <p:cNvSpPr txBox="1"/>
          <p:nvPr/>
        </p:nvSpPr>
        <p:spPr>
          <a:xfrm>
            <a:off x="8461595" y="6047125"/>
            <a:ext cx="9646652" cy="1625060"/>
          </a:xfrm>
          <a:prstGeom prst="rect">
            <a:avLst/>
          </a:prstGeom>
          <a:noFill/>
          <a:ln>
            <a:noFill/>
          </a:ln>
        </p:spPr>
        <p:txBody>
          <a:bodyPr spcFirstLastPara="1" wrap="square" lIns="0" tIns="0" rIns="0" bIns="0" anchor="t" anchorCtr="0">
            <a:spAutoFit/>
          </a:bodyPr>
          <a:lstStyle/>
          <a:p>
            <a:pPr marL="0" marR="0" lvl="0" indent="0" algn="r" rtl="0">
              <a:lnSpc>
                <a:spcPct val="110000"/>
              </a:lnSpc>
              <a:spcBef>
                <a:spcPts val="0"/>
              </a:spcBef>
              <a:spcAft>
                <a:spcPts val="0"/>
              </a:spcAft>
              <a:buNone/>
            </a:pPr>
            <a:r>
              <a:rPr lang="en-US" sz="9600" b="0" i="0" u="none" strike="noStrike" cap="none" dirty="0">
                <a:solidFill>
                  <a:srgbClr val="37C9EF"/>
                </a:solidFill>
                <a:latin typeface="Arial"/>
                <a:ea typeface="Arial"/>
                <a:cs typeface="Arial"/>
                <a:sym typeface="Arial"/>
              </a:rPr>
              <a:t>Urban Biosystem</a:t>
            </a:r>
            <a:endParaRPr dirty="0"/>
          </a:p>
        </p:txBody>
      </p:sp>
      <p:sp>
        <p:nvSpPr>
          <p:cNvPr id="87" name="Google Shape;87;p1"/>
          <p:cNvSpPr txBox="1"/>
          <p:nvPr/>
        </p:nvSpPr>
        <p:spPr>
          <a:xfrm>
            <a:off x="8461595" y="8669214"/>
            <a:ext cx="9646652" cy="1120307"/>
          </a:xfrm>
          <a:prstGeom prst="rect">
            <a:avLst/>
          </a:prstGeom>
          <a:noFill/>
          <a:ln>
            <a:noFill/>
          </a:ln>
        </p:spPr>
        <p:txBody>
          <a:bodyPr spcFirstLastPara="1" wrap="square" lIns="0" tIns="0" rIns="0" bIns="0" anchor="t" anchorCtr="0">
            <a:spAutoFit/>
          </a:bodyPr>
          <a:lstStyle/>
          <a:p>
            <a:pPr algn="r">
              <a:lnSpc>
                <a:spcPct val="130000"/>
              </a:lnSpc>
            </a:pPr>
            <a:r>
              <a:rPr lang="en-US" sz="2400" dirty="0"/>
              <a:t>Strategy for Urban Resilience </a:t>
            </a:r>
          </a:p>
          <a:p>
            <a:pPr marL="0" marR="0" lvl="0" indent="0" algn="r" rtl="0">
              <a:lnSpc>
                <a:spcPct val="130000"/>
              </a:lnSpc>
              <a:spcBef>
                <a:spcPts val="0"/>
              </a:spcBef>
              <a:spcAft>
                <a:spcPts val="0"/>
              </a:spcAft>
              <a:buNone/>
            </a:pPr>
            <a:r>
              <a:rPr lang="en-US" sz="3200" dirty="0">
                <a:solidFill>
                  <a:srgbClr val="FFFFFF"/>
                </a:solidFill>
              </a:rPr>
              <a:t>Civil Society Strategy for Urban Resilience</a:t>
            </a:r>
            <a:endParaRPr dirty="0"/>
          </a:p>
        </p:txBody>
      </p:sp>
      <p:pic>
        <p:nvPicPr>
          <p:cNvPr id="88" name="Google Shape;88;p1"/>
          <p:cNvPicPr preferRelativeResize="0"/>
          <p:nvPr/>
        </p:nvPicPr>
        <p:blipFill rotWithShape="1">
          <a:blip r:embed="rId4">
            <a:alphaModFix/>
          </a:blip>
          <a:srcRect l="3219" r="3218"/>
          <a:stretch/>
        </p:blipFill>
        <p:spPr>
          <a:xfrm rot="1275485">
            <a:off x="-178518" y="5956628"/>
            <a:ext cx="6852155" cy="4879467"/>
          </a:xfrm>
          <a:prstGeom prst="rect">
            <a:avLst/>
          </a:prstGeom>
          <a:noFill/>
          <a:ln>
            <a:noFill/>
          </a:ln>
        </p:spPr>
      </p:pic>
      <p:pic>
        <p:nvPicPr>
          <p:cNvPr id="89" name="Google Shape;89;p1"/>
          <p:cNvPicPr preferRelativeResize="0"/>
          <p:nvPr/>
        </p:nvPicPr>
        <p:blipFill rotWithShape="1">
          <a:blip r:embed="rId5">
            <a:alphaModFix/>
          </a:blip>
          <a:srcRect l="2296" r="2296"/>
          <a:stretch/>
        </p:blipFill>
        <p:spPr>
          <a:xfrm>
            <a:off x="9144000" y="-469589"/>
            <a:ext cx="8155059" cy="641068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Shape 130"/>
        <p:cNvGrpSpPr/>
        <p:nvPr/>
      </p:nvGrpSpPr>
      <p:grpSpPr>
        <a:xfrm>
          <a:off x="0" y="0"/>
          <a:ext cx="0" cy="0"/>
          <a:chOff x="0" y="0"/>
          <a:chExt cx="0" cy="0"/>
        </a:xfrm>
      </p:grpSpPr>
      <p:pic>
        <p:nvPicPr>
          <p:cNvPr id="131" name="Google Shape;131;p8"/>
          <p:cNvPicPr preferRelativeResize="0"/>
          <p:nvPr/>
        </p:nvPicPr>
        <p:blipFill rotWithShape="1">
          <a:blip r:embed="rId3">
            <a:alphaModFix/>
          </a:blip>
          <a:srcRect l="8971" r="8971"/>
          <a:stretch/>
        </p:blipFill>
        <p:spPr>
          <a:xfrm>
            <a:off x="0" y="2571750"/>
            <a:ext cx="9144000" cy="6268212"/>
          </a:xfrm>
          <a:prstGeom prst="rect">
            <a:avLst/>
          </a:prstGeom>
          <a:noFill/>
          <a:ln>
            <a:noFill/>
          </a:ln>
        </p:spPr>
      </p:pic>
      <p:pic>
        <p:nvPicPr>
          <p:cNvPr id="132" name="Google Shape;132;p8"/>
          <p:cNvPicPr preferRelativeResize="0"/>
          <p:nvPr/>
        </p:nvPicPr>
        <p:blipFill rotWithShape="1">
          <a:blip r:embed="rId4">
            <a:alphaModFix/>
          </a:blip>
          <a:srcRect t="4299" b="4299"/>
          <a:stretch/>
        </p:blipFill>
        <p:spPr>
          <a:xfrm>
            <a:off x="9144000" y="2571750"/>
            <a:ext cx="9144000" cy="6268212"/>
          </a:xfrm>
          <a:prstGeom prst="rect">
            <a:avLst/>
          </a:prstGeom>
          <a:noFill/>
          <a:ln>
            <a:noFill/>
          </a:ln>
        </p:spPr>
      </p:pic>
      <p:grpSp>
        <p:nvGrpSpPr>
          <p:cNvPr id="133" name="Google Shape;133;p8"/>
          <p:cNvGrpSpPr/>
          <p:nvPr/>
        </p:nvGrpSpPr>
        <p:grpSpPr>
          <a:xfrm>
            <a:off x="11540899" y="1028700"/>
            <a:ext cx="6747101" cy="1907219"/>
            <a:chOff x="0" y="0"/>
            <a:chExt cx="8996135" cy="2542959"/>
          </a:xfrm>
        </p:grpSpPr>
        <p:sp>
          <p:nvSpPr>
            <p:cNvPr id="134" name="Google Shape;134;p8"/>
            <p:cNvSpPr/>
            <p:nvPr/>
          </p:nvSpPr>
          <p:spPr>
            <a:xfrm>
              <a:off x="0" y="0"/>
              <a:ext cx="8996135" cy="2542959"/>
            </a:xfrm>
            <a:custGeom>
              <a:avLst/>
              <a:gdLst/>
              <a:ahLst/>
              <a:cxnLst/>
              <a:rect l="l" t="t" r="r" b="b"/>
              <a:pathLst>
                <a:path w="7266787" h="2054120" extrusionOk="0">
                  <a:moveTo>
                    <a:pt x="0" y="0"/>
                  </a:moveTo>
                  <a:lnTo>
                    <a:pt x="0" y="2054120"/>
                  </a:lnTo>
                  <a:lnTo>
                    <a:pt x="7266787" y="2054120"/>
                  </a:lnTo>
                  <a:lnTo>
                    <a:pt x="7266787" y="0"/>
                  </a:lnTo>
                  <a:lnTo>
                    <a:pt x="0" y="0"/>
                  </a:lnTo>
                  <a:close/>
                  <a:moveTo>
                    <a:pt x="7205828" y="1993160"/>
                  </a:moveTo>
                  <a:lnTo>
                    <a:pt x="59690" y="1993160"/>
                  </a:lnTo>
                  <a:lnTo>
                    <a:pt x="59690" y="59690"/>
                  </a:lnTo>
                  <a:lnTo>
                    <a:pt x="7205828" y="59690"/>
                  </a:lnTo>
                  <a:lnTo>
                    <a:pt x="7205828" y="1993160"/>
                  </a:lnTo>
                  <a:close/>
                </a:path>
              </a:pathLst>
            </a:custGeom>
            <a:solidFill>
              <a:srgbClr val="37C9EF"/>
            </a:solidFill>
            <a:ln>
              <a:noFill/>
            </a:ln>
          </p:spPr>
        </p:sp>
        <p:sp>
          <p:nvSpPr>
            <p:cNvPr id="135" name="Google Shape;135;p8"/>
            <p:cNvSpPr txBox="1"/>
            <p:nvPr/>
          </p:nvSpPr>
          <p:spPr>
            <a:xfrm>
              <a:off x="1119867" y="696804"/>
              <a:ext cx="7112100" cy="11493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5600" b="0" i="0" u="none" strike="noStrike" cap="none">
                  <a:solidFill>
                    <a:srgbClr val="FFFFFF"/>
                  </a:solidFill>
                  <a:latin typeface="Arial"/>
                  <a:ea typeface="Arial"/>
                  <a:cs typeface="Arial"/>
                  <a:sym typeface="Arial"/>
                </a:rPr>
                <a:t>PROCESS</a:t>
              </a:r>
              <a:r>
                <a:rPr lang="en-US" sz="5600">
                  <a:solidFill>
                    <a:srgbClr val="FFFFFF"/>
                  </a:solidFill>
                </a:rPr>
                <a:t>E</a:t>
              </a:r>
              <a:r>
                <a:rPr lang="en-US" sz="5600" b="0" i="0" u="none" strike="noStrike" cap="none">
                  <a:solidFill>
                    <a:srgbClr val="FFFFFF"/>
                  </a:solidFill>
                  <a:latin typeface="Arial"/>
                  <a:ea typeface="Arial"/>
                  <a:cs typeface="Arial"/>
                  <a:sym typeface="Arial"/>
                </a:rPr>
                <a:t>S</a:t>
              </a:r>
              <a:endParaRPr/>
            </a:p>
          </p:txBody>
        </p:sp>
      </p:grpSp>
      <p:grpSp>
        <p:nvGrpSpPr>
          <p:cNvPr id="136" name="Google Shape;136;p8"/>
          <p:cNvGrpSpPr/>
          <p:nvPr/>
        </p:nvGrpSpPr>
        <p:grpSpPr>
          <a:xfrm>
            <a:off x="-184376" y="1028700"/>
            <a:ext cx="6747101" cy="1907219"/>
            <a:chOff x="0" y="0"/>
            <a:chExt cx="8996135" cy="2542959"/>
          </a:xfrm>
        </p:grpSpPr>
        <p:sp>
          <p:nvSpPr>
            <p:cNvPr id="137" name="Google Shape;137;p8"/>
            <p:cNvSpPr/>
            <p:nvPr/>
          </p:nvSpPr>
          <p:spPr>
            <a:xfrm>
              <a:off x="0" y="0"/>
              <a:ext cx="8996135" cy="2542959"/>
            </a:xfrm>
            <a:custGeom>
              <a:avLst/>
              <a:gdLst/>
              <a:ahLst/>
              <a:cxnLst/>
              <a:rect l="l" t="t" r="r" b="b"/>
              <a:pathLst>
                <a:path w="7266787" h="2054120" extrusionOk="0">
                  <a:moveTo>
                    <a:pt x="0" y="0"/>
                  </a:moveTo>
                  <a:lnTo>
                    <a:pt x="0" y="2054120"/>
                  </a:lnTo>
                  <a:lnTo>
                    <a:pt x="7266787" y="2054120"/>
                  </a:lnTo>
                  <a:lnTo>
                    <a:pt x="7266787" y="0"/>
                  </a:lnTo>
                  <a:lnTo>
                    <a:pt x="0" y="0"/>
                  </a:lnTo>
                  <a:close/>
                  <a:moveTo>
                    <a:pt x="7205828" y="1993160"/>
                  </a:moveTo>
                  <a:lnTo>
                    <a:pt x="59690" y="1993160"/>
                  </a:lnTo>
                  <a:lnTo>
                    <a:pt x="59690" y="59690"/>
                  </a:lnTo>
                  <a:lnTo>
                    <a:pt x="7205828" y="59690"/>
                  </a:lnTo>
                  <a:lnTo>
                    <a:pt x="7205828" y="1993160"/>
                  </a:lnTo>
                  <a:close/>
                </a:path>
              </a:pathLst>
            </a:custGeom>
            <a:solidFill>
              <a:srgbClr val="37C9EF"/>
            </a:solidFill>
            <a:ln>
              <a:noFill/>
            </a:ln>
          </p:spPr>
        </p:sp>
        <p:sp>
          <p:nvSpPr>
            <p:cNvPr id="138" name="Google Shape;138;p8"/>
            <p:cNvSpPr txBox="1"/>
            <p:nvPr/>
          </p:nvSpPr>
          <p:spPr>
            <a:xfrm>
              <a:off x="1119867" y="696804"/>
              <a:ext cx="7112100" cy="1149300"/>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Clr>
                  <a:srgbClr val="000000"/>
                </a:buClr>
                <a:buFont typeface="Arial"/>
                <a:buNone/>
              </a:pPr>
              <a:r>
                <a:rPr lang="en-US" sz="5600" b="0" i="0" u="none" strike="noStrike" cap="none">
                  <a:solidFill>
                    <a:srgbClr val="FFFFFF"/>
                  </a:solidFill>
                  <a:latin typeface="Arial"/>
                  <a:ea typeface="Arial"/>
                  <a:cs typeface="Arial"/>
                  <a:sym typeface="Arial"/>
                </a:rPr>
                <a:t>TEC</a:t>
              </a:r>
              <a:r>
                <a:rPr lang="en-US" sz="5600">
                  <a:solidFill>
                    <a:srgbClr val="FFFFFF"/>
                  </a:solidFill>
                </a:rPr>
                <a:t>HNOLOY</a:t>
              </a: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EC7D4D-575B-4566-9273-0C10C8BFBFF6}"/>
              </a:ext>
            </a:extLst>
          </p:cNvPr>
          <p:cNvSpPr>
            <a:spLocks noGrp="1"/>
          </p:cNvSpPr>
          <p:nvPr>
            <p:ph type="title"/>
          </p:nvPr>
        </p:nvSpPr>
        <p:spPr/>
        <p:txBody>
          <a:bodyPr/>
          <a:lstStyle/>
          <a:p>
            <a:endParaRPr lang="es-AR"/>
          </a:p>
        </p:txBody>
      </p:sp>
      <p:sp>
        <p:nvSpPr>
          <p:cNvPr id="3" name="Marcador de texto 2">
            <a:extLst>
              <a:ext uri="{FF2B5EF4-FFF2-40B4-BE49-F238E27FC236}">
                <a16:creationId xmlns:a16="http://schemas.microsoft.com/office/drawing/2014/main" id="{6829B740-BF11-4DED-B1FB-C5D136AF4D95}"/>
              </a:ext>
            </a:extLst>
          </p:cNvPr>
          <p:cNvSpPr>
            <a:spLocks noGrp="1"/>
          </p:cNvSpPr>
          <p:nvPr>
            <p:ph type="body" idx="1"/>
          </p:nvPr>
        </p:nvSpPr>
        <p:spPr/>
        <p:txBody>
          <a:bodyPr/>
          <a:lstStyle/>
          <a:p>
            <a:endParaRPr lang="es-AR" dirty="0"/>
          </a:p>
        </p:txBody>
      </p:sp>
      <p:pic>
        <p:nvPicPr>
          <p:cNvPr id="5" name="Imagen 4">
            <a:extLst>
              <a:ext uri="{FF2B5EF4-FFF2-40B4-BE49-F238E27FC236}">
                <a16:creationId xmlns:a16="http://schemas.microsoft.com/office/drawing/2014/main" id="{D3585379-2C1F-44AF-8BA0-832818120C48}"/>
              </a:ext>
            </a:extLst>
          </p:cNvPr>
          <p:cNvPicPr>
            <a:picLocks noChangeAspect="1"/>
          </p:cNvPicPr>
          <p:nvPr/>
        </p:nvPicPr>
        <p:blipFill>
          <a:blip r:embed="rId2"/>
          <a:stretch>
            <a:fillRect/>
          </a:stretch>
        </p:blipFill>
        <p:spPr>
          <a:xfrm>
            <a:off x="914400" y="0"/>
            <a:ext cx="16459200" cy="10287000"/>
          </a:xfrm>
          <a:prstGeom prst="rect">
            <a:avLst/>
          </a:prstGeom>
        </p:spPr>
      </p:pic>
    </p:spTree>
    <p:extLst>
      <p:ext uri="{BB962C8B-B14F-4D97-AF65-F5344CB8AC3E}">
        <p14:creationId xmlns:p14="http://schemas.microsoft.com/office/powerpoint/2010/main" val="4718963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9"/>
          <p:cNvSpPr txBox="1">
            <a:spLocks noGrp="1"/>
          </p:cNvSpPr>
          <p:nvPr>
            <p:ph type="title"/>
          </p:nvPr>
        </p:nvSpPr>
        <p:spPr>
          <a:xfrm>
            <a:off x="1018527" y="0"/>
            <a:ext cx="16507473" cy="2034540"/>
          </a:xfrm>
          <a:prstGeom prst="rect">
            <a:avLst/>
          </a:prstGeom>
          <a:noFill/>
          <a:ln>
            <a:noFill/>
          </a:ln>
        </p:spPr>
        <p:txBody>
          <a:bodyPr spcFirstLastPara="1" wrap="square" lIns="91425" tIns="45700" rIns="91425" bIns="45700" anchor="ctr" anchorCtr="0">
            <a:normAutofit fontScale="90000"/>
          </a:bodyPr>
          <a:lstStyle/>
          <a:p>
            <a:pPr>
              <a:buSzPts val="5400"/>
            </a:pPr>
            <a:r>
              <a:rPr lang="en-US" sz="5400" dirty="0"/>
              <a:t>Food Autonomy: Learning How to Produce Your Own Food</a:t>
            </a:r>
            <a:br>
              <a:rPr lang="en-US" sz="1400" dirty="0"/>
            </a:br>
            <a:endParaRPr lang="es-ES" sz="5400" dirty="0">
              <a:latin typeface="Arial"/>
              <a:ea typeface="Arial"/>
              <a:cs typeface="Arial"/>
              <a:sym typeface="Arial"/>
            </a:endParaRPr>
          </a:p>
        </p:txBody>
      </p:sp>
      <p:pic>
        <p:nvPicPr>
          <p:cNvPr id="144" name="Google Shape;144;p9"/>
          <p:cNvPicPr preferRelativeResize="0">
            <a:picLocks noGrp="1"/>
          </p:cNvPicPr>
          <p:nvPr>
            <p:ph type="body" idx="1"/>
          </p:nvPr>
        </p:nvPicPr>
        <p:blipFill rotWithShape="1">
          <a:blip r:embed="rId3">
            <a:alphaModFix/>
          </a:blip>
          <a:srcRect/>
          <a:stretch/>
        </p:blipFill>
        <p:spPr>
          <a:xfrm>
            <a:off x="4817882" y="2390635"/>
            <a:ext cx="8373944" cy="4710344"/>
          </a:xfrm>
          <a:prstGeom prst="rect">
            <a:avLst/>
          </a:prstGeom>
          <a:noFill/>
          <a:ln>
            <a:noFill/>
          </a:ln>
        </p:spPr>
      </p:pic>
      <p:pic>
        <p:nvPicPr>
          <p:cNvPr id="145" name="Google Shape;145;p9"/>
          <p:cNvPicPr preferRelativeResize="0"/>
          <p:nvPr/>
        </p:nvPicPr>
        <p:blipFill rotWithShape="1">
          <a:blip r:embed="rId4">
            <a:alphaModFix/>
          </a:blip>
          <a:srcRect/>
          <a:stretch/>
        </p:blipFill>
        <p:spPr>
          <a:xfrm>
            <a:off x="479249" y="2034541"/>
            <a:ext cx="4066899" cy="5422532"/>
          </a:xfrm>
          <a:prstGeom prst="rect">
            <a:avLst/>
          </a:prstGeom>
          <a:noFill/>
          <a:ln>
            <a:noFill/>
          </a:ln>
        </p:spPr>
      </p:pic>
      <p:pic>
        <p:nvPicPr>
          <p:cNvPr id="146" name="Google Shape;146;p9"/>
          <p:cNvPicPr preferRelativeResize="0"/>
          <p:nvPr/>
        </p:nvPicPr>
        <p:blipFill rotWithShape="1">
          <a:blip r:embed="rId5">
            <a:alphaModFix/>
          </a:blip>
          <a:srcRect/>
          <a:stretch/>
        </p:blipFill>
        <p:spPr>
          <a:xfrm>
            <a:off x="13403925" y="2034540"/>
            <a:ext cx="4286250" cy="5715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10"/>
          <p:cNvSpPr txBox="1"/>
          <p:nvPr/>
        </p:nvSpPr>
        <p:spPr>
          <a:xfrm>
            <a:off x="987419" y="756417"/>
            <a:ext cx="16748700" cy="2034600"/>
          </a:xfrm>
          <a:prstGeom prst="rect">
            <a:avLst/>
          </a:prstGeom>
          <a:noFill/>
          <a:ln>
            <a:noFill/>
          </a:ln>
        </p:spPr>
        <p:txBody>
          <a:bodyPr spcFirstLastPara="1" wrap="square" lIns="137150" tIns="68575" rIns="137150" bIns="68575" anchor="ctr" anchorCtr="0">
            <a:normAutofit fontScale="85000" lnSpcReduction="10000"/>
          </a:bodyPr>
          <a:lstStyle/>
          <a:p>
            <a:pPr>
              <a:lnSpc>
                <a:spcPct val="90000"/>
              </a:lnSpc>
              <a:buClr>
                <a:schemeClr val="accent1"/>
              </a:buClr>
              <a:buSzPct val="100000"/>
            </a:pPr>
            <a:r>
              <a:rPr lang="en-US" sz="6000" dirty="0">
                <a:solidFill>
                  <a:schemeClr val="accent1"/>
                </a:solidFill>
              </a:rPr>
              <a:t>Ecosystem Development and Circular Economy Training</a:t>
            </a:r>
          </a:p>
          <a:p>
            <a:pPr marL="0" marR="0" lvl="0" indent="0" algn="l" rtl="0">
              <a:lnSpc>
                <a:spcPct val="90000"/>
              </a:lnSpc>
              <a:spcBef>
                <a:spcPts val="0"/>
              </a:spcBef>
              <a:spcAft>
                <a:spcPts val="0"/>
              </a:spcAft>
              <a:buClr>
                <a:schemeClr val="accent1"/>
              </a:buClr>
              <a:buSzPct val="100000"/>
              <a:buFont typeface="Arial"/>
              <a:buNone/>
            </a:pPr>
            <a:br>
              <a:rPr lang="en-US" sz="6000" b="0" i="0" u="none" strike="noStrike" cap="none" dirty="0">
                <a:solidFill>
                  <a:schemeClr val="accent1"/>
                </a:solidFill>
                <a:latin typeface="Arial"/>
                <a:ea typeface="Arial"/>
                <a:cs typeface="Arial"/>
                <a:sym typeface="Arial"/>
              </a:rPr>
            </a:br>
            <a:endParaRPr sz="6000" b="0" i="0" u="none" strike="noStrike" cap="none" dirty="0">
              <a:solidFill>
                <a:schemeClr val="accent1"/>
              </a:solidFill>
              <a:latin typeface="Arial"/>
              <a:ea typeface="Arial"/>
              <a:cs typeface="Arial"/>
              <a:sym typeface="Arial"/>
            </a:endParaRPr>
          </a:p>
        </p:txBody>
      </p:sp>
      <p:pic>
        <p:nvPicPr>
          <p:cNvPr id="152" name="Google Shape;152;p10"/>
          <p:cNvPicPr preferRelativeResize="0"/>
          <p:nvPr/>
        </p:nvPicPr>
        <p:blipFill rotWithShape="1">
          <a:blip r:embed="rId3">
            <a:alphaModFix/>
          </a:blip>
          <a:srcRect/>
          <a:stretch/>
        </p:blipFill>
        <p:spPr>
          <a:xfrm>
            <a:off x="641237" y="2090057"/>
            <a:ext cx="3906611" cy="6945087"/>
          </a:xfrm>
          <a:prstGeom prst="rect">
            <a:avLst/>
          </a:prstGeom>
          <a:noFill/>
          <a:ln>
            <a:noFill/>
          </a:ln>
        </p:spPr>
      </p:pic>
      <p:pic>
        <p:nvPicPr>
          <p:cNvPr id="153" name="Google Shape;153;p10"/>
          <p:cNvPicPr preferRelativeResize="0"/>
          <p:nvPr/>
        </p:nvPicPr>
        <p:blipFill rotWithShape="1">
          <a:blip r:embed="rId4">
            <a:alphaModFix/>
          </a:blip>
          <a:srcRect/>
          <a:stretch/>
        </p:blipFill>
        <p:spPr>
          <a:xfrm>
            <a:off x="5367122" y="3014771"/>
            <a:ext cx="7276595" cy="5457446"/>
          </a:xfrm>
          <a:prstGeom prst="rect">
            <a:avLst/>
          </a:prstGeom>
          <a:noFill/>
          <a:ln>
            <a:noFill/>
          </a:ln>
        </p:spPr>
      </p:pic>
      <p:pic>
        <p:nvPicPr>
          <p:cNvPr id="154" name="Google Shape;154;p10"/>
          <p:cNvPicPr preferRelativeResize="0"/>
          <p:nvPr/>
        </p:nvPicPr>
        <p:blipFill rotWithShape="1">
          <a:blip r:embed="rId5">
            <a:alphaModFix/>
          </a:blip>
          <a:srcRect/>
          <a:stretch/>
        </p:blipFill>
        <p:spPr>
          <a:xfrm>
            <a:off x="12815733" y="2286001"/>
            <a:ext cx="4748298" cy="633106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11"/>
          <p:cNvSpPr txBox="1">
            <a:spLocks noGrp="1"/>
          </p:cNvSpPr>
          <p:nvPr>
            <p:ph type="title"/>
          </p:nvPr>
        </p:nvSpPr>
        <p:spPr>
          <a:xfrm>
            <a:off x="1286519" y="695739"/>
            <a:ext cx="16748630" cy="2034540"/>
          </a:xfrm>
          <a:prstGeom prst="rect">
            <a:avLst/>
          </a:prstGeom>
          <a:noFill/>
          <a:ln>
            <a:noFill/>
          </a:ln>
        </p:spPr>
        <p:txBody>
          <a:bodyPr spcFirstLastPara="1" wrap="square" lIns="91425" tIns="45700" rIns="91425" bIns="45700" anchor="ctr" anchorCtr="0">
            <a:normAutofit/>
          </a:bodyPr>
          <a:lstStyle/>
          <a:p>
            <a:pPr>
              <a:buSzPts val="4400"/>
            </a:pPr>
            <a:r>
              <a:rPr lang="en-US" dirty="0"/>
              <a:t>Training in </a:t>
            </a:r>
            <a:r>
              <a:rPr lang="en-US" dirty="0" err="1"/>
              <a:t>Phytocosmetics</a:t>
            </a:r>
            <a:r>
              <a:rPr lang="en-US" dirty="0"/>
              <a:t> and Healthy Eating</a:t>
            </a:r>
            <a:br>
              <a:rPr lang="en-US" dirty="0"/>
            </a:br>
            <a:endParaRPr dirty="0">
              <a:latin typeface="Arial"/>
              <a:ea typeface="Arial"/>
              <a:cs typeface="Arial"/>
              <a:sym typeface="Arial"/>
            </a:endParaRPr>
          </a:p>
        </p:txBody>
      </p:sp>
      <p:pic>
        <p:nvPicPr>
          <p:cNvPr id="160" name="Google Shape;160;p11"/>
          <p:cNvPicPr preferRelativeResize="0">
            <a:picLocks noGrp="1"/>
          </p:cNvPicPr>
          <p:nvPr>
            <p:ph type="body" idx="1"/>
          </p:nvPr>
        </p:nvPicPr>
        <p:blipFill rotWithShape="1">
          <a:blip r:embed="rId3">
            <a:alphaModFix/>
          </a:blip>
          <a:srcRect/>
          <a:stretch/>
        </p:blipFill>
        <p:spPr>
          <a:xfrm>
            <a:off x="1286519" y="3086824"/>
            <a:ext cx="4423766" cy="5898356"/>
          </a:xfrm>
          <a:prstGeom prst="rect">
            <a:avLst/>
          </a:prstGeom>
          <a:noFill/>
          <a:ln>
            <a:noFill/>
          </a:ln>
          <a:effectLst>
            <a:outerShdw blurRad="292100" dist="139700" dir="2700000" algn="tl" rotWithShape="0">
              <a:srgbClr val="333333">
                <a:alpha val="64705"/>
              </a:srgbClr>
            </a:outerShdw>
          </a:effectLst>
        </p:spPr>
      </p:pic>
      <p:pic>
        <p:nvPicPr>
          <p:cNvPr id="161" name="Google Shape;161;p11"/>
          <p:cNvPicPr preferRelativeResize="0"/>
          <p:nvPr/>
        </p:nvPicPr>
        <p:blipFill rotWithShape="1">
          <a:blip r:embed="rId4">
            <a:alphaModFix/>
          </a:blip>
          <a:srcRect/>
          <a:stretch/>
        </p:blipFill>
        <p:spPr>
          <a:xfrm>
            <a:off x="7024071" y="3474209"/>
            <a:ext cx="10479933" cy="5898392"/>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12"/>
          <p:cNvPicPr preferRelativeResize="0">
            <a:picLocks noGrp="1"/>
          </p:cNvPicPr>
          <p:nvPr>
            <p:ph type="body" idx="1"/>
          </p:nvPr>
        </p:nvPicPr>
        <p:blipFill rotWithShape="1">
          <a:blip r:embed="rId3">
            <a:alphaModFix/>
          </a:blip>
          <a:srcRect/>
          <a:stretch/>
        </p:blipFill>
        <p:spPr>
          <a:xfrm>
            <a:off x="780222" y="2555910"/>
            <a:ext cx="11603568" cy="6527007"/>
          </a:xfrm>
          <a:prstGeom prst="rect">
            <a:avLst/>
          </a:prstGeom>
          <a:noFill/>
          <a:ln>
            <a:noFill/>
          </a:ln>
        </p:spPr>
      </p:pic>
      <p:pic>
        <p:nvPicPr>
          <p:cNvPr id="167" name="Google Shape;167;p12"/>
          <p:cNvPicPr preferRelativeResize="0"/>
          <p:nvPr/>
        </p:nvPicPr>
        <p:blipFill rotWithShape="1">
          <a:blip r:embed="rId4">
            <a:alphaModFix/>
          </a:blip>
          <a:srcRect/>
          <a:stretch/>
        </p:blipFill>
        <p:spPr>
          <a:xfrm>
            <a:off x="12615314" y="2553536"/>
            <a:ext cx="4892465" cy="6529382"/>
          </a:xfrm>
          <a:prstGeom prst="rect">
            <a:avLst/>
          </a:prstGeom>
          <a:noFill/>
          <a:ln>
            <a:noFill/>
          </a:ln>
        </p:spPr>
      </p:pic>
      <p:sp>
        <p:nvSpPr>
          <p:cNvPr id="168" name="Google Shape;168;p12"/>
          <p:cNvSpPr txBox="1"/>
          <p:nvPr/>
        </p:nvSpPr>
        <p:spPr>
          <a:xfrm>
            <a:off x="780223" y="518996"/>
            <a:ext cx="16748630" cy="2034540"/>
          </a:xfrm>
          <a:prstGeom prst="rect">
            <a:avLst/>
          </a:prstGeom>
          <a:noFill/>
          <a:ln>
            <a:noFill/>
          </a:ln>
        </p:spPr>
        <p:txBody>
          <a:bodyPr spcFirstLastPara="1" wrap="square" lIns="137150" tIns="68575" rIns="137150" bIns="68575" anchor="ctr" anchorCtr="0">
            <a:normAutofit fontScale="92500" lnSpcReduction="20000"/>
          </a:bodyPr>
          <a:lstStyle/>
          <a:p>
            <a:pPr algn="ctr">
              <a:lnSpc>
                <a:spcPct val="90000"/>
              </a:lnSpc>
              <a:buClr>
                <a:schemeClr val="accent1"/>
              </a:buClr>
              <a:buSzPct val="100000"/>
            </a:pPr>
            <a:r>
              <a:rPr lang="en-US" sz="6000" dirty="0">
                <a:solidFill>
                  <a:schemeClr val="accent1"/>
                </a:solidFill>
              </a:rPr>
              <a:t>Developing Leaders from Childhood</a:t>
            </a:r>
          </a:p>
          <a:p>
            <a:pPr marL="0" marR="0" lvl="0" indent="0" algn="l" rtl="0">
              <a:lnSpc>
                <a:spcPct val="90000"/>
              </a:lnSpc>
              <a:spcBef>
                <a:spcPts val="0"/>
              </a:spcBef>
              <a:spcAft>
                <a:spcPts val="0"/>
              </a:spcAft>
              <a:buClr>
                <a:schemeClr val="accent1"/>
              </a:buClr>
              <a:buSzPct val="100000"/>
              <a:buFont typeface="Arial"/>
              <a:buNone/>
            </a:pPr>
            <a:br>
              <a:rPr lang="en-US" sz="6000" b="0" i="0" u="none" strike="noStrike" cap="none" dirty="0">
                <a:solidFill>
                  <a:schemeClr val="accent1"/>
                </a:solidFill>
                <a:latin typeface="Arial"/>
                <a:ea typeface="Arial"/>
                <a:cs typeface="Arial"/>
                <a:sym typeface="Arial"/>
              </a:rPr>
            </a:br>
            <a:endParaRPr sz="6000" b="0" i="0" u="none" strike="noStrike" cap="none" dirty="0">
              <a:solidFill>
                <a:schemeClr val="accen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13"/>
          <p:cNvPicPr preferRelativeResize="0">
            <a:picLocks noGrp="1"/>
          </p:cNvPicPr>
          <p:nvPr>
            <p:ph type="body" idx="1"/>
          </p:nvPr>
        </p:nvPicPr>
        <p:blipFill rotWithShape="1">
          <a:blip r:embed="rId3">
            <a:alphaModFix/>
          </a:blip>
          <a:srcRect/>
          <a:stretch/>
        </p:blipFill>
        <p:spPr>
          <a:xfrm>
            <a:off x="6960692" y="3017045"/>
            <a:ext cx="4238028" cy="5650706"/>
          </a:xfrm>
          <a:prstGeom prst="rect">
            <a:avLst/>
          </a:prstGeom>
          <a:noFill/>
          <a:ln>
            <a:noFill/>
          </a:ln>
        </p:spPr>
      </p:pic>
      <p:pic>
        <p:nvPicPr>
          <p:cNvPr id="174" name="Google Shape;174;p13"/>
          <p:cNvPicPr preferRelativeResize="0"/>
          <p:nvPr/>
        </p:nvPicPr>
        <p:blipFill rotWithShape="1">
          <a:blip r:embed="rId4">
            <a:alphaModFix/>
          </a:blip>
          <a:srcRect/>
          <a:stretch/>
        </p:blipFill>
        <p:spPr>
          <a:xfrm>
            <a:off x="939458" y="2738438"/>
            <a:ext cx="4895256" cy="6527009"/>
          </a:xfrm>
          <a:prstGeom prst="rect">
            <a:avLst/>
          </a:prstGeom>
          <a:noFill/>
          <a:ln>
            <a:noFill/>
          </a:ln>
        </p:spPr>
      </p:pic>
      <p:sp>
        <p:nvSpPr>
          <p:cNvPr id="175" name="Google Shape;175;p13"/>
          <p:cNvSpPr txBox="1"/>
          <p:nvPr/>
        </p:nvSpPr>
        <p:spPr>
          <a:xfrm>
            <a:off x="747934" y="582245"/>
            <a:ext cx="16748630" cy="2034540"/>
          </a:xfrm>
          <a:prstGeom prst="rect">
            <a:avLst/>
          </a:prstGeom>
          <a:noFill/>
          <a:ln>
            <a:noFill/>
          </a:ln>
        </p:spPr>
        <p:txBody>
          <a:bodyPr spcFirstLastPara="1" wrap="square" lIns="137150" tIns="68575" rIns="137150" bIns="68575" anchor="ctr" anchorCtr="0">
            <a:normAutofit fontScale="85000" lnSpcReduction="20000"/>
          </a:bodyPr>
          <a:lstStyle/>
          <a:p>
            <a:pPr marL="0" marR="0" lvl="0" indent="0" algn="ctr" rtl="0">
              <a:lnSpc>
                <a:spcPct val="90000"/>
              </a:lnSpc>
              <a:spcBef>
                <a:spcPts val="0"/>
              </a:spcBef>
              <a:spcAft>
                <a:spcPts val="0"/>
              </a:spcAft>
              <a:buClr>
                <a:schemeClr val="accent1"/>
              </a:buClr>
              <a:buSzPts val="6000"/>
              <a:buFont typeface="Arial"/>
              <a:buNone/>
            </a:pPr>
            <a:r>
              <a:rPr lang="en-US" sz="6000" dirty="0">
                <a:solidFill>
                  <a:schemeClr val="accent1"/>
                </a:solidFill>
              </a:rPr>
              <a:t>Promoting Gender Equity:</a:t>
            </a:r>
          </a:p>
          <a:p>
            <a:pPr marL="0" lvl="0" indent="0" algn="l" rtl="0">
              <a:spcBef>
                <a:spcPts val="0"/>
              </a:spcBef>
              <a:spcAft>
                <a:spcPts val="0"/>
              </a:spcAft>
              <a:buClr>
                <a:schemeClr val="dk1"/>
              </a:buClr>
              <a:buSzPts val="1100"/>
              <a:buFont typeface="Arial"/>
              <a:buNone/>
            </a:pPr>
            <a:r>
              <a:rPr lang="en-US" sz="6000" dirty="0">
                <a:solidFill>
                  <a:schemeClr val="accent1"/>
                </a:solidFill>
              </a:rPr>
              <a:t>Training for Women in the Neighborhood</a:t>
            </a:r>
          </a:p>
          <a:p>
            <a:pPr marL="0" marR="0" lvl="0" indent="0" algn="l" rtl="0">
              <a:lnSpc>
                <a:spcPct val="90000"/>
              </a:lnSpc>
              <a:spcBef>
                <a:spcPts val="0"/>
              </a:spcBef>
              <a:spcAft>
                <a:spcPts val="0"/>
              </a:spcAft>
              <a:buClr>
                <a:schemeClr val="accent1"/>
              </a:buClr>
              <a:buSzPts val="6000"/>
              <a:buFont typeface="Arial"/>
              <a:buNone/>
            </a:pPr>
            <a:r>
              <a:rPr lang="en-US" sz="6000" b="0" i="0" u="none" strike="noStrike" cap="none" dirty="0">
                <a:solidFill>
                  <a:schemeClr val="accent1"/>
                </a:solidFill>
                <a:latin typeface="Arial"/>
                <a:ea typeface="Arial"/>
                <a:cs typeface="Arial"/>
                <a:sym typeface="Arial"/>
              </a:rPr>
              <a:t> </a:t>
            </a:r>
            <a:endParaRPr sz="6000" b="0" i="0" u="none" strike="noStrike" cap="none" dirty="0">
              <a:solidFill>
                <a:schemeClr val="accent1"/>
              </a:solidFill>
              <a:latin typeface="Arial"/>
              <a:ea typeface="Arial"/>
              <a:cs typeface="Arial"/>
              <a:sym typeface="Arial"/>
            </a:endParaRPr>
          </a:p>
        </p:txBody>
      </p:sp>
      <p:pic>
        <p:nvPicPr>
          <p:cNvPr id="176" name="Google Shape;176;p13"/>
          <p:cNvPicPr preferRelativeResize="0"/>
          <p:nvPr/>
        </p:nvPicPr>
        <p:blipFill rotWithShape="1">
          <a:blip r:embed="rId5">
            <a:alphaModFix/>
          </a:blip>
          <a:srcRect/>
          <a:stretch/>
        </p:blipFill>
        <p:spPr>
          <a:xfrm>
            <a:off x="11948432" y="2676454"/>
            <a:ext cx="4895256" cy="652700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14"/>
          <p:cNvSpPr txBox="1"/>
          <p:nvPr/>
        </p:nvSpPr>
        <p:spPr>
          <a:xfrm>
            <a:off x="987399" y="441417"/>
            <a:ext cx="17300601" cy="2034540"/>
          </a:xfrm>
          <a:prstGeom prst="rect">
            <a:avLst/>
          </a:prstGeom>
          <a:noFill/>
          <a:ln>
            <a:noFill/>
          </a:ln>
        </p:spPr>
        <p:txBody>
          <a:bodyPr spcFirstLastPara="1" wrap="square" lIns="137150" tIns="68575" rIns="137150" bIns="68575" anchor="ctr" anchorCtr="0">
            <a:normAutofit fontScale="85000" lnSpcReduction="20000"/>
          </a:bodyPr>
          <a:lstStyle/>
          <a:p>
            <a:pPr>
              <a:lnSpc>
                <a:spcPct val="90000"/>
              </a:lnSpc>
              <a:buClr>
                <a:schemeClr val="accent1"/>
              </a:buClr>
              <a:buSzPct val="100000"/>
            </a:pPr>
            <a:r>
              <a:rPr lang="en-US" sz="6600" dirty="0">
                <a:solidFill>
                  <a:schemeClr val="accent1"/>
                </a:solidFill>
              </a:rPr>
              <a:t>Energy Autonomy: Sustainable Technology Training</a:t>
            </a:r>
          </a:p>
          <a:p>
            <a:pPr marL="0" marR="0" lvl="0" indent="0" algn="l" rtl="0">
              <a:lnSpc>
                <a:spcPct val="90000"/>
              </a:lnSpc>
              <a:spcBef>
                <a:spcPts val="0"/>
              </a:spcBef>
              <a:spcAft>
                <a:spcPts val="0"/>
              </a:spcAft>
              <a:buClr>
                <a:schemeClr val="accent1"/>
              </a:buClr>
              <a:buSzPct val="100000"/>
              <a:buFont typeface="Arial"/>
              <a:buNone/>
            </a:pPr>
            <a:br>
              <a:rPr lang="en-US" sz="6600" b="0" i="0" u="none" strike="noStrike" cap="none" dirty="0">
                <a:solidFill>
                  <a:schemeClr val="accent1"/>
                </a:solidFill>
                <a:latin typeface="Arial"/>
                <a:ea typeface="Arial"/>
                <a:cs typeface="Arial"/>
                <a:sym typeface="Arial"/>
              </a:rPr>
            </a:br>
            <a:endParaRPr sz="6600" b="0" i="0" u="none" strike="noStrike" cap="none" dirty="0">
              <a:solidFill>
                <a:schemeClr val="accent1"/>
              </a:solidFill>
              <a:latin typeface="Arial"/>
              <a:ea typeface="Arial"/>
              <a:cs typeface="Arial"/>
              <a:sym typeface="Arial"/>
            </a:endParaRPr>
          </a:p>
        </p:txBody>
      </p:sp>
      <p:pic>
        <p:nvPicPr>
          <p:cNvPr id="182" name="Google Shape;182;p14"/>
          <p:cNvPicPr preferRelativeResize="0">
            <a:picLocks noGrp="1"/>
          </p:cNvPicPr>
          <p:nvPr>
            <p:ph type="body" idx="1"/>
          </p:nvPr>
        </p:nvPicPr>
        <p:blipFill rotWithShape="1">
          <a:blip r:embed="rId3">
            <a:alphaModFix/>
          </a:blip>
          <a:srcRect/>
          <a:stretch/>
        </p:blipFill>
        <p:spPr>
          <a:xfrm>
            <a:off x="1009172" y="2412819"/>
            <a:ext cx="9709088" cy="5461362"/>
          </a:xfrm>
          <a:prstGeom prst="rect">
            <a:avLst/>
          </a:prstGeom>
          <a:noFill/>
          <a:ln>
            <a:noFill/>
          </a:ln>
        </p:spPr>
      </p:pic>
      <p:pic>
        <p:nvPicPr>
          <p:cNvPr id="183" name="Google Shape;183;p14"/>
          <p:cNvPicPr preferRelativeResize="0"/>
          <p:nvPr/>
        </p:nvPicPr>
        <p:blipFill rotWithShape="1">
          <a:blip r:embed="rId4">
            <a:alphaModFix/>
          </a:blip>
          <a:srcRect/>
          <a:stretch/>
        </p:blipFill>
        <p:spPr>
          <a:xfrm>
            <a:off x="11273519" y="2175327"/>
            <a:ext cx="4989740" cy="665298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15"/>
          <p:cNvPicPr preferRelativeResize="0"/>
          <p:nvPr/>
        </p:nvPicPr>
        <p:blipFill rotWithShape="1">
          <a:blip r:embed="rId3">
            <a:alphaModFix/>
          </a:blip>
          <a:srcRect/>
          <a:stretch/>
        </p:blipFill>
        <p:spPr>
          <a:xfrm>
            <a:off x="937334" y="2703061"/>
            <a:ext cx="6796658" cy="6796658"/>
          </a:xfrm>
          <a:prstGeom prst="rect">
            <a:avLst/>
          </a:prstGeom>
          <a:noFill/>
          <a:ln>
            <a:noFill/>
          </a:ln>
        </p:spPr>
      </p:pic>
      <p:pic>
        <p:nvPicPr>
          <p:cNvPr id="189" name="Google Shape;189;p15"/>
          <p:cNvPicPr preferRelativeResize="0"/>
          <p:nvPr/>
        </p:nvPicPr>
        <p:blipFill rotWithShape="1">
          <a:blip r:embed="rId4">
            <a:alphaModFix/>
          </a:blip>
          <a:srcRect/>
          <a:stretch/>
        </p:blipFill>
        <p:spPr>
          <a:xfrm>
            <a:off x="8322872" y="4488316"/>
            <a:ext cx="8601075" cy="4843463"/>
          </a:xfrm>
          <a:prstGeom prst="rect">
            <a:avLst/>
          </a:prstGeom>
          <a:noFill/>
          <a:ln>
            <a:noFill/>
          </a:ln>
        </p:spPr>
      </p:pic>
      <p:sp>
        <p:nvSpPr>
          <p:cNvPr id="190" name="Google Shape;190;p15"/>
          <p:cNvSpPr txBox="1"/>
          <p:nvPr/>
        </p:nvSpPr>
        <p:spPr>
          <a:xfrm>
            <a:off x="747934" y="582245"/>
            <a:ext cx="16748630" cy="2034540"/>
          </a:xfrm>
          <a:prstGeom prst="rect">
            <a:avLst/>
          </a:prstGeom>
          <a:noFill/>
          <a:ln>
            <a:noFill/>
          </a:ln>
        </p:spPr>
        <p:txBody>
          <a:bodyPr spcFirstLastPara="1" wrap="square" lIns="137150" tIns="68575" rIns="137150" bIns="68575" anchor="ctr" anchorCtr="0">
            <a:normAutofit/>
          </a:bodyPr>
          <a:lstStyle/>
          <a:p>
            <a:pPr>
              <a:lnSpc>
                <a:spcPct val="90000"/>
              </a:lnSpc>
              <a:buClr>
                <a:schemeClr val="accent1"/>
              </a:buClr>
              <a:buSzPts val="6000"/>
            </a:pPr>
            <a:r>
              <a:rPr lang="en-US" sz="6100" dirty="0">
                <a:solidFill>
                  <a:schemeClr val="accent1"/>
                </a:solidFill>
              </a:rPr>
              <a:t>Building a New World: Sustainable Furniture Workshop</a:t>
            </a:r>
          </a:p>
          <a:p>
            <a:pPr marL="0" marR="0" lvl="0" indent="0" algn="l" rtl="0">
              <a:lnSpc>
                <a:spcPct val="90000"/>
              </a:lnSpc>
              <a:spcBef>
                <a:spcPts val="0"/>
              </a:spcBef>
              <a:spcAft>
                <a:spcPts val="0"/>
              </a:spcAft>
              <a:buClr>
                <a:schemeClr val="accent1"/>
              </a:buClr>
              <a:buSzPts val="6000"/>
              <a:buFont typeface="Arial"/>
              <a:buNone/>
            </a:pPr>
            <a:endParaRPr sz="6000" b="0" i="0" u="none" strike="noStrike" cap="none" dirty="0">
              <a:solidFill>
                <a:schemeClr val="accent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16"/>
          <p:cNvPicPr preferRelativeResize="0"/>
          <p:nvPr/>
        </p:nvPicPr>
        <p:blipFill rotWithShape="1">
          <a:blip r:embed="rId3">
            <a:alphaModFix/>
          </a:blip>
          <a:srcRect/>
          <a:stretch/>
        </p:blipFill>
        <p:spPr>
          <a:xfrm>
            <a:off x="1586718" y="2829196"/>
            <a:ext cx="13046175" cy="6755066"/>
          </a:xfrm>
          <a:prstGeom prst="rect">
            <a:avLst/>
          </a:prstGeom>
          <a:noFill/>
          <a:ln>
            <a:noFill/>
          </a:ln>
        </p:spPr>
      </p:pic>
      <p:sp>
        <p:nvSpPr>
          <p:cNvPr id="196" name="Google Shape;196;p16"/>
          <p:cNvSpPr txBox="1">
            <a:spLocks noGrp="1"/>
          </p:cNvSpPr>
          <p:nvPr>
            <p:ph type="title"/>
          </p:nvPr>
        </p:nvSpPr>
        <p:spPr>
          <a:xfrm>
            <a:off x="1586719" y="702740"/>
            <a:ext cx="13046174" cy="2034540"/>
          </a:xfrm>
          <a:prstGeom prst="rect">
            <a:avLst/>
          </a:prstGeom>
          <a:noFill/>
          <a:ln>
            <a:noFill/>
          </a:ln>
        </p:spPr>
        <p:txBody>
          <a:bodyPr spcFirstLastPara="1" wrap="square" lIns="91425" tIns="45700" rIns="91425" bIns="45700" anchor="ctr" anchorCtr="0">
            <a:normAutofit/>
          </a:bodyPr>
          <a:lstStyle/>
          <a:p>
            <a:pPr marL="0" lvl="0" indent="0" rtl="0">
              <a:spcBef>
                <a:spcPts val="0"/>
              </a:spcBef>
              <a:spcAft>
                <a:spcPts val="0"/>
              </a:spcAft>
              <a:buNone/>
            </a:pPr>
            <a:r>
              <a:rPr lang="en-US" dirty="0"/>
              <a:t>Open Talks to the Community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6"/>
          <p:cNvPicPr preferRelativeResize="0"/>
          <p:nvPr/>
        </p:nvPicPr>
        <p:blipFill rotWithShape="1">
          <a:blip r:embed="rId3">
            <a:alphaModFix/>
          </a:blip>
          <a:srcRect l="9033" t="39920" r="49997" b="2216"/>
          <a:stretch/>
        </p:blipFill>
        <p:spPr>
          <a:xfrm>
            <a:off x="10259350" y="4441300"/>
            <a:ext cx="8028652" cy="5845700"/>
          </a:xfrm>
          <a:prstGeom prst="rect">
            <a:avLst/>
          </a:prstGeom>
          <a:noFill/>
          <a:ln>
            <a:noFill/>
          </a:ln>
        </p:spPr>
      </p:pic>
      <p:sp>
        <p:nvSpPr>
          <p:cNvPr id="162" name="Google Shape;162;p6"/>
          <p:cNvSpPr/>
          <p:nvPr/>
        </p:nvSpPr>
        <p:spPr>
          <a:xfrm>
            <a:off x="0" y="27650"/>
            <a:ext cx="8628000" cy="10287000"/>
          </a:xfrm>
          <a:prstGeom prst="rect">
            <a:avLst/>
          </a:prstGeom>
          <a:solidFill>
            <a:schemeClr val="lt2"/>
          </a:solidFill>
          <a:ln>
            <a:noFill/>
          </a:ln>
        </p:spPr>
        <p:txBody>
          <a:bodyPr spcFirstLastPara="1" wrap="square" lIns="182850" tIns="182850" rIns="182850" bIns="182850" anchor="ctr" anchorCtr="0">
            <a:noAutofit/>
          </a:bodyPr>
          <a:lstStyle/>
          <a:p>
            <a:endParaRPr sz="2800"/>
          </a:p>
        </p:txBody>
      </p:sp>
      <p:pic>
        <p:nvPicPr>
          <p:cNvPr id="163" name="Google Shape;163;p6"/>
          <p:cNvPicPr preferRelativeResize="0"/>
          <p:nvPr/>
        </p:nvPicPr>
        <p:blipFill rotWithShape="1">
          <a:blip r:embed="rId4">
            <a:alphaModFix amt="10000"/>
          </a:blip>
          <a:srcRect l="19067" t="22252" r="28620" b="10456"/>
          <a:stretch/>
        </p:blipFill>
        <p:spPr>
          <a:xfrm>
            <a:off x="-27649" y="0"/>
            <a:ext cx="18288002" cy="10287000"/>
          </a:xfrm>
          <a:prstGeom prst="rect">
            <a:avLst/>
          </a:prstGeom>
          <a:noFill/>
          <a:ln>
            <a:noFill/>
          </a:ln>
        </p:spPr>
      </p:pic>
      <p:sp>
        <p:nvSpPr>
          <p:cNvPr id="164" name="Google Shape;164;p6"/>
          <p:cNvSpPr txBox="1"/>
          <p:nvPr/>
        </p:nvSpPr>
        <p:spPr>
          <a:xfrm>
            <a:off x="1203000" y="2932901"/>
            <a:ext cx="6222000" cy="3600925"/>
          </a:xfrm>
          <a:prstGeom prst="rect">
            <a:avLst/>
          </a:prstGeom>
          <a:noFill/>
          <a:ln>
            <a:noFill/>
          </a:ln>
        </p:spPr>
        <p:txBody>
          <a:bodyPr spcFirstLastPara="1" wrap="square" lIns="182850" tIns="182850" rIns="182850" bIns="182850" anchor="t" anchorCtr="0">
            <a:spAutoFit/>
          </a:bodyPr>
          <a:lstStyle/>
          <a:p>
            <a:r>
              <a:rPr lang="es" sz="3600">
                <a:solidFill>
                  <a:srgbClr val="384D5F"/>
                </a:solidFill>
                <a:latin typeface="Poppins"/>
                <a:ea typeface="Poppins"/>
                <a:cs typeface="Poppins"/>
                <a:sym typeface="Poppins"/>
              </a:rPr>
              <a:t>especially in </a:t>
            </a:r>
            <a:r>
              <a:rPr lang="es" sz="6600" b="1">
                <a:solidFill>
                  <a:srgbClr val="3D85C6"/>
                </a:solidFill>
                <a:latin typeface="Poppins"/>
                <a:ea typeface="Poppins"/>
                <a:cs typeface="Poppins"/>
                <a:sym typeface="Poppins"/>
              </a:rPr>
              <a:t>cities</a:t>
            </a:r>
            <a:r>
              <a:rPr lang="es" sz="6600">
                <a:solidFill>
                  <a:srgbClr val="3D85C6"/>
                </a:solidFill>
                <a:latin typeface="Poppins"/>
                <a:ea typeface="Poppins"/>
                <a:cs typeface="Poppins"/>
                <a:sym typeface="Poppins"/>
              </a:rPr>
              <a:t> </a:t>
            </a:r>
            <a:endParaRPr sz="6600">
              <a:solidFill>
                <a:srgbClr val="3D85C6"/>
              </a:solidFill>
              <a:latin typeface="Poppins"/>
              <a:ea typeface="Poppins"/>
              <a:cs typeface="Poppins"/>
              <a:sym typeface="Poppins"/>
            </a:endParaRPr>
          </a:p>
          <a:p>
            <a:pPr>
              <a:buClr>
                <a:schemeClr val="dk1"/>
              </a:buClr>
              <a:buSzPts val="1100"/>
            </a:pPr>
            <a:r>
              <a:rPr lang="es" sz="3600">
                <a:solidFill>
                  <a:srgbClr val="384D5F"/>
                </a:solidFill>
                <a:latin typeface="Poppins"/>
                <a:ea typeface="Poppins"/>
                <a:cs typeface="Poppins"/>
                <a:sym typeface="Poppins"/>
              </a:rPr>
              <a:t>that concentrate both the </a:t>
            </a:r>
            <a:r>
              <a:rPr lang="es" sz="3600" b="1">
                <a:solidFill>
                  <a:srgbClr val="384D5F"/>
                </a:solidFill>
                <a:latin typeface="Poppins"/>
                <a:ea typeface="Poppins"/>
                <a:cs typeface="Poppins"/>
                <a:sym typeface="Poppins"/>
              </a:rPr>
              <a:t>opportunities</a:t>
            </a:r>
            <a:r>
              <a:rPr lang="es" sz="3600">
                <a:solidFill>
                  <a:srgbClr val="384D5F"/>
                </a:solidFill>
                <a:latin typeface="Poppins"/>
                <a:ea typeface="Poppins"/>
                <a:cs typeface="Poppins"/>
                <a:sym typeface="Poppins"/>
              </a:rPr>
              <a:t> and the </a:t>
            </a:r>
            <a:r>
              <a:rPr lang="es" sz="3600" b="1">
                <a:solidFill>
                  <a:srgbClr val="384D5F"/>
                </a:solidFill>
                <a:latin typeface="Poppins"/>
                <a:ea typeface="Poppins"/>
                <a:cs typeface="Poppins"/>
                <a:sym typeface="Poppins"/>
              </a:rPr>
              <a:t>greatest challenges and impacts</a:t>
            </a:r>
            <a:endParaRPr sz="3600" b="1">
              <a:solidFill>
                <a:srgbClr val="384D5F"/>
              </a:solidFill>
              <a:latin typeface="Poppins"/>
              <a:ea typeface="Poppins"/>
              <a:cs typeface="Poppins"/>
              <a:sym typeface="Poppins"/>
            </a:endParaRPr>
          </a:p>
        </p:txBody>
      </p:sp>
      <p:sp>
        <p:nvSpPr>
          <p:cNvPr id="165" name="Google Shape;165;p6"/>
          <p:cNvSpPr txBox="1"/>
          <p:nvPr/>
        </p:nvSpPr>
        <p:spPr>
          <a:xfrm>
            <a:off x="8922900" y="162700"/>
            <a:ext cx="6765600" cy="1538822"/>
          </a:xfrm>
          <a:prstGeom prst="rect">
            <a:avLst/>
          </a:prstGeom>
          <a:noFill/>
          <a:ln>
            <a:noFill/>
          </a:ln>
        </p:spPr>
        <p:txBody>
          <a:bodyPr spcFirstLastPara="1" wrap="square" lIns="182850" tIns="182850" rIns="182850" bIns="182850" anchor="t" anchorCtr="0">
            <a:spAutoFit/>
          </a:bodyPr>
          <a:lstStyle/>
          <a:p>
            <a:r>
              <a:rPr lang="es" sz="7600" b="1" i="1">
                <a:solidFill>
                  <a:srgbClr val="384D5F"/>
                </a:solidFill>
                <a:latin typeface="Poppins"/>
                <a:ea typeface="Poppins"/>
                <a:cs typeface="Poppins"/>
                <a:sym typeface="Poppins"/>
              </a:rPr>
              <a:t>Good news</a:t>
            </a:r>
            <a:endParaRPr sz="7600" b="1" i="1">
              <a:solidFill>
                <a:srgbClr val="384D5F"/>
              </a:solidFill>
              <a:latin typeface="Poppins"/>
              <a:ea typeface="Poppins"/>
              <a:cs typeface="Poppins"/>
              <a:sym typeface="Poppins"/>
            </a:endParaRPr>
          </a:p>
        </p:txBody>
      </p:sp>
      <p:sp>
        <p:nvSpPr>
          <p:cNvPr id="166" name="Google Shape;166;p6"/>
          <p:cNvSpPr txBox="1"/>
          <p:nvPr/>
        </p:nvSpPr>
        <p:spPr>
          <a:xfrm>
            <a:off x="10121100" y="2088850"/>
            <a:ext cx="6581400" cy="1231046"/>
          </a:xfrm>
          <a:prstGeom prst="rect">
            <a:avLst/>
          </a:prstGeom>
          <a:noFill/>
          <a:ln>
            <a:noFill/>
          </a:ln>
        </p:spPr>
        <p:txBody>
          <a:bodyPr spcFirstLastPara="1" wrap="square" lIns="182850" tIns="182850" rIns="182850" bIns="182850" anchor="t" anchorCtr="0">
            <a:spAutoFit/>
          </a:bodyPr>
          <a:lstStyle/>
          <a:p>
            <a:r>
              <a:rPr lang="es" sz="2800">
                <a:solidFill>
                  <a:srgbClr val="384D5F"/>
                </a:solidFill>
                <a:latin typeface="Poppins"/>
                <a:ea typeface="Poppins"/>
                <a:cs typeface="Poppins"/>
                <a:sym typeface="Poppins"/>
              </a:rPr>
              <a:t>Cities function as economic engines, accounting for more than</a:t>
            </a:r>
            <a:endParaRPr sz="2800">
              <a:solidFill>
                <a:srgbClr val="384D5F"/>
              </a:solidFill>
              <a:latin typeface="Poppins"/>
              <a:ea typeface="Poppins"/>
              <a:cs typeface="Poppins"/>
              <a:sym typeface="Poppins"/>
            </a:endParaRPr>
          </a:p>
        </p:txBody>
      </p:sp>
      <p:sp>
        <p:nvSpPr>
          <p:cNvPr id="167" name="Google Shape;167;p6"/>
          <p:cNvSpPr txBox="1"/>
          <p:nvPr/>
        </p:nvSpPr>
        <p:spPr>
          <a:xfrm>
            <a:off x="9927550" y="2932900"/>
            <a:ext cx="2682600" cy="1508045"/>
          </a:xfrm>
          <a:prstGeom prst="rect">
            <a:avLst/>
          </a:prstGeom>
          <a:noFill/>
          <a:ln>
            <a:noFill/>
          </a:ln>
        </p:spPr>
        <p:txBody>
          <a:bodyPr spcFirstLastPara="1" wrap="square" lIns="182850" tIns="182850" rIns="182850" bIns="182850" anchor="t" anchorCtr="0">
            <a:spAutoFit/>
          </a:bodyPr>
          <a:lstStyle/>
          <a:p>
            <a:r>
              <a:rPr lang="es" sz="7400" b="1">
                <a:solidFill>
                  <a:srgbClr val="3D85C6"/>
                </a:solidFill>
                <a:latin typeface="Poppins"/>
                <a:ea typeface="Poppins"/>
                <a:cs typeface="Poppins"/>
                <a:sym typeface="Poppins"/>
              </a:rPr>
              <a:t>80%</a:t>
            </a:r>
            <a:endParaRPr sz="7400" b="1">
              <a:solidFill>
                <a:srgbClr val="3D85C6"/>
              </a:solidFill>
              <a:latin typeface="Poppins"/>
              <a:ea typeface="Poppins"/>
              <a:cs typeface="Poppins"/>
              <a:sym typeface="Poppins"/>
            </a:endParaRPr>
          </a:p>
        </p:txBody>
      </p:sp>
      <p:sp>
        <p:nvSpPr>
          <p:cNvPr id="168" name="Google Shape;168;p6"/>
          <p:cNvSpPr txBox="1"/>
          <p:nvPr/>
        </p:nvSpPr>
        <p:spPr>
          <a:xfrm>
            <a:off x="12324300" y="3126500"/>
            <a:ext cx="4950000" cy="1231046"/>
          </a:xfrm>
          <a:prstGeom prst="rect">
            <a:avLst/>
          </a:prstGeom>
          <a:noFill/>
          <a:ln>
            <a:noFill/>
          </a:ln>
        </p:spPr>
        <p:txBody>
          <a:bodyPr spcFirstLastPara="1" wrap="square" lIns="182850" tIns="182850" rIns="182850" bIns="182850" anchor="t" anchorCtr="0">
            <a:spAutoFit/>
          </a:bodyPr>
          <a:lstStyle/>
          <a:p>
            <a:r>
              <a:rPr lang="es" sz="2800" b="1">
                <a:solidFill>
                  <a:srgbClr val="384D5F"/>
                </a:solidFill>
                <a:latin typeface="Poppins"/>
                <a:ea typeface="Poppins"/>
                <a:cs typeface="Poppins"/>
                <a:sym typeface="Poppins"/>
              </a:rPr>
              <a:t>of global gross domestic products (GDP)</a:t>
            </a:r>
            <a:endParaRPr sz="2800" b="1">
              <a:solidFill>
                <a:srgbClr val="384D5F"/>
              </a:solidFill>
              <a:latin typeface="Poppins"/>
              <a:ea typeface="Poppins"/>
              <a:cs typeface="Poppins"/>
              <a:sym typeface="Poppins"/>
            </a:endParaRPr>
          </a:p>
        </p:txBody>
      </p:sp>
      <p:cxnSp>
        <p:nvCxnSpPr>
          <p:cNvPr id="169" name="Google Shape;169;p6"/>
          <p:cNvCxnSpPr/>
          <p:nvPr/>
        </p:nvCxnSpPr>
        <p:spPr>
          <a:xfrm rot="10800000">
            <a:off x="9028800" y="1509450"/>
            <a:ext cx="6553800" cy="0"/>
          </a:xfrm>
          <a:prstGeom prst="straightConnector1">
            <a:avLst/>
          </a:prstGeom>
          <a:noFill/>
          <a:ln w="19050" cap="flat" cmpd="sng">
            <a:solidFill>
              <a:srgbClr val="384D5F"/>
            </a:solidFill>
            <a:prstDash val="solid"/>
            <a:round/>
            <a:headEnd type="none" w="med" len="med"/>
            <a:tailEnd type="none" w="med" len="med"/>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17"/>
          <p:cNvPicPr preferRelativeResize="0">
            <a:picLocks noGrp="1"/>
          </p:cNvPicPr>
          <p:nvPr>
            <p:ph type="body" idx="1"/>
          </p:nvPr>
        </p:nvPicPr>
        <p:blipFill rotWithShape="1">
          <a:blip r:embed="rId3">
            <a:alphaModFix/>
          </a:blip>
          <a:srcRect/>
          <a:stretch/>
        </p:blipFill>
        <p:spPr>
          <a:xfrm rot="5400000">
            <a:off x="521030" y="3181877"/>
            <a:ext cx="7330698" cy="5498022"/>
          </a:xfrm>
          <a:prstGeom prst="rect">
            <a:avLst/>
          </a:prstGeom>
          <a:noFill/>
          <a:ln>
            <a:noFill/>
          </a:ln>
        </p:spPr>
      </p:pic>
      <p:pic>
        <p:nvPicPr>
          <p:cNvPr id="202" name="Google Shape;202;p17"/>
          <p:cNvPicPr preferRelativeResize="0"/>
          <p:nvPr/>
        </p:nvPicPr>
        <p:blipFill rotWithShape="1">
          <a:blip r:embed="rId4">
            <a:alphaModFix/>
          </a:blip>
          <a:srcRect/>
          <a:stretch/>
        </p:blipFill>
        <p:spPr>
          <a:xfrm>
            <a:off x="7863810" y="2493305"/>
            <a:ext cx="9166890" cy="687516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Shape 206"/>
        <p:cNvGrpSpPr/>
        <p:nvPr/>
      </p:nvGrpSpPr>
      <p:grpSpPr>
        <a:xfrm>
          <a:off x="0" y="0"/>
          <a:ext cx="0" cy="0"/>
          <a:chOff x="0" y="0"/>
          <a:chExt cx="0" cy="0"/>
        </a:xfrm>
      </p:grpSpPr>
      <p:pic>
        <p:nvPicPr>
          <p:cNvPr id="207" name="Google Shape;207;p18"/>
          <p:cNvPicPr preferRelativeResize="0"/>
          <p:nvPr/>
        </p:nvPicPr>
        <p:blipFill rotWithShape="1">
          <a:blip r:embed="rId3">
            <a:alphaModFix/>
          </a:blip>
          <a:srcRect l="11282" t="147" r="99" b="14815"/>
          <a:stretch/>
        </p:blipFill>
        <p:spPr>
          <a:xfrm>
            <a:off x="0" y="0"/>
            <a:ext cx="9529024" cy="5143500"/>
          </a:xfrm>
          <a:prstGeom prst="rect">
            <a:avLst/>
          </a:prstGeom>
          <a:noFill/>
          <a:ln>
            <a:noFill/>
          </a:ln>
        </p:spPr>
      </p:pic>
      <p:pic>
        <p:nvPicPr>
          <p:cNvPr id="208" name="Google Shape;208;p18"/>
          <p:cNvPicPr preferRelativeResize="0"/>
          <p:nvPr/>
        </p:nvPicPr>
        <p:blipFill rotWithShape="1">
          <a:blip r:embed="rId4">
            <a:alphaModFix/>
          </a:blip>
          <a:srcRect l="33838" t="26783" r="6205" b="15938"/>
          <a:stretch/>
        </p:blipFill>
        <p:spPr>
          <a:xfrm>
            <a:off x="9529024" y="0"/>
            <a:ext cx="9529024" cy="5143500"/>
          </a:xfrm>
          <a:prstGeom prst="rect">
            <a:avLst/>
          </a:prstGeom>
          <a:noFill/>
          <a:ln>
            <a:noFill/>
          </a:ln>
        </p:spPr>
      </p:pic>
      <p:pic>
        <p:nvPicPr>
          <p:cNvPr id="209" name="Google Shape;209;p18"/>
          <p:cNvPicPr preferRelativeResize="0"/>
          <p:nvPr/>
        </p:nvPicPr>
        <p:blipFill rotWithShape="1">
          <a:blip r:embed="rId5">
            <a:alphaModFix/>
          </a:blip>
          <a:srcRect l="1035" r="1036" b="13730"/>
          <a:stretch/>
        </p:blipFill>
        <p:spPr>
          <a:xfrm>
            <a:off x="9529024" y="5143500"/>
            <a:ext cx="8957444" cy="5257430"/>
          </a:xfrm>
          <a:prstGeom prst="rect">
            <a:avLst/>
          </a:prstGeom>
          <a:noFill/>
          <a:ln>
            <a:noFill/>
          </a:ln>
        </p:spPr>
      </p:pic>
      <p:pic>
        <p:nvPicPr>
          <p:cNvPr id="210" name="Google Shape;210;p18"/>
          <p:cNvPicPr preferRelativeResize="0"/>
          <p:nvPr/>
        </p:nvPicPr>
        <p:blipFill rotWithShape="1">
          <a:blip r:embed="rId6">
            <a:alphaModFix/>
          </a:blip>
          <a:srcRect l="1998" r="1999" b="7877"/>
          <a:stretch/>
        </p:blipFill>
        <p:spPr>
          <a:xfrm>
            <a:off x="0" y="5143500"/>
            <a:ext cx="9529024" cy="5143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4"/>
        <p:cNvGrpSpPr/>
        <p:nvPr/>
      </p:nvGrpSpPr>
      <p:grpSpPr>
        <a:xfrm>
          <a:off x="0" y="0"/>
          <a:ext cx="0" cy="0"/>
          <a:chOff x="0" y="0"/>
          <a:chExt cx="0" cy="0"/>
        </a:xfrm>
      </p:grpSpPr>
      <p:pic>
        <p:nvPicPr>
          <p:cNvPr id="215" name="Google Shape;215;p19"/>
          <p:cNvPicPr preferRelativeResize="0"/>
          <p:nvPr/>
        </p:nvPicPr>
        <p:blipFill rotWithShape="1">
          <a:blip r:embed="rId4">
            <a:alphaModFix/>
          </a:blip>
          <a:srcRect/>
          <a:stretch/>
        </p:blipFill>
        <p:spPr>
          <a:xfrm rot="-5721935">
            <a:off x="12019054" y="6668051"/>
            <a:ext cx="4071000" cy="3365360"/>
          </a:xfrm>
          <a:prstGeom prst="rect">
            <a:avLst/>
          </a:prstGeom>
          <a:noFill/>
          <a:ln>
            <a:noFill/>
          </a:ln>
        </p:spPr>
      </p:pic>
      <p:pic>
        <p:nvPicPr>
          <p:cNvPr id="216" name="Google Shape;216;p19"/>
          <p:cNvPicPr preferRelativeResize="0"/>
          <p:nvPr/>
        </p:nvPicPr>
        <p:blipFill rotWithShape="1">
          <a:blip r:embed="rId5">
            <a:alphaModFix/>
          </a:blip>
          <a:srcRect/>
          <a:stretch/>
        </p:blipFill>
        <p:spPr>
          <a:xfrm rot="5400000">
            <a:off x="169956" y="36880"/>
            <a:ext cx="4435183" cy="3666418"/>
          </a:xfrm>
          <a:prstGeom prst="rect">
            <a:avLst/>
          </a:prstGeom>
          <a:noFill/>
          <a:ln>
            <a:noFill/>
          </a:ln>
        </p:spPr>
      </p:pic>
      <p:sp>
        <p:nvSpPr>
          <p:cNvPr id="217" name="Google Shape;217;p19"/>
          <p:cNvSpPr txBox="1"/>
          <p:nvPr/>
        </p:nvSpPr>
        <p:spPr>
          <a:xfrm>
            <a:off x="2387547" y="3524711"/>
            <a:ext cx="14634187" cy="4493538"/>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8000" b="1" dirty="0">
                <a:solidFill>
                  <a:srgbClr val="37C9EF"/>
                </a:solidFill>
              </a:rPr>
              <a:t>A City With Greater Social and Urban Resilience</a:t>
            </a:r>
          </a:p>
          <a:p>
            <a:pPr marL="0" lvl="0" indent="0" algn="l" rtl="0">
              <a:spcBef>
                <a:spcPts val="0"/>
              </a:spcBef>
              <a:spcAft>
                <a:spcPts val="0"/>
              </a:spcAft>
              <a:buNone/>
            </a:pPr>
            <a:endParaRPr lang="en-US" sz="6600" dirty="0"/>
          </a:p>
          <a:p>
            <a:pPr marL="0" lvl="0" indent="0" algn="l" rtl="0">
              <a:spcBef>
                <a:spcPts val="0"/>
              </a:spcBef>
              <a:spcAft>
                <a:spcPts val="0"/>
              </a:spcAft>
              <a:buNone/>
            </a:pPr>
            <a:endParaRPr lang="en-US" sz="6600" dirty="0"/>
          </a:p>
        </p:txBody>
      </p:sp>
      <p:sp>
        <p:nvSpPr>
          <p:cNvPr id="218" name="Google Shape;218;p19"/>
          <p:cNvSpPr txBox="1"/>
          <p:nvPr/>
        </p:nvSpPr>
        <p:spPr>
          <a:xfrm>
            <a:off x="3309775" y="2344444"/>
            <a:ext cx="11668449" cy="77559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4200" b="1" i="0" u="none" strike="noStrike" cap="none" dirty="0">
                <a:solidFill>
                  <a:srgbClr val="E8EEF1"/>
                </a:solidFill>
                <a:latin typeface="Arial"/>
                <a:ea typeface="Arial"/>
                <a:cs typeface="Arial"/>
                <a:sym typeface="Arial"/>
              </a:rPr>
              <a:t>IMPACT</a:t>
            </a:r>
            <a:endParaRPr dirty="0"/>
          </a:p>
        </p:txBody>
      </p:sp>
      <p:sp>
        <p:nvSpPr>
          <p:cNvPr id="219" name="Google Shape;219;p19"/>
          <p:cNvSpPr txBox="1"/>
          <p:nvPr/>
        </p:nvSpPr>
        <p:spPr>
          <a:xfrm>
            <a:off x="3624065" y="7611383"/>
            <a:ext cx="11667007" cy="817468"/>
          </a:xfrm>
          <a:prstGeom prst="rect">
            <a:avLst/>
          </a:prstGeom>
          <a:noFill/>
          <a:ln>
            <a:noFill/>
          </a:ln>
        </p:spPr>
        <p:txBody>
          <a:bodyPr spcFirstLastPara="1" wrap="square" lIns="0" tIns="0" rIns="0" bIns="0" anchor="t" anchorCtr="0">
            <a:spAutoFit/>
          </a:bodyPr>
          <a:lstStyle/>
          <a:p>
            <a:pPr algn="ctr">
              <a:lnSpc>
                <a:spcPct val="153024"/>
              </a:lnSpc>
            </a:pPr>
            <a:r>
              <a:rPr lang="en-US" sz="3472" b="1" dirty="0">
                <a:solidFill>
                  <a:srgbClr val="E8EEF1"/>
                </a:solidFill>
              </a:rPr>
              <a:t>Transition to Circularity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64"/>
        <p:cNvGrpSpPr/>
        <p:nvPr/>
      </p:nvGrpSpPr>
      <p:grpSpPr>
        <a:xfrm>
          <a:off x="0" y="0"/>
          <a:ext cx="0" cy="0"/>
          <a:chOff x="0" y="0"/>
          <a:chExt cx="0" cy="0"/>
        </a:xfrm>
      </p:grpSpPr>
      <p:sp>
        <p:nvSpPr>
          <p:cNvPr id="265" name="Google Shape;265;p21"/>
          <p:cNvSpPr/>
          <p:nvPr/>
        </p:nvSpPr>
        <p:spPr>
          <a:xfrm rot="-5400000">
            <a:off x="3964466" y="5025768"/>
            <a:ext cx="7310599" cy="34996"/>
          </a:xfrm>
          <a:prstGeom prst="rect">
            <a:avLst/>
          </a:prstGeom>
          <a:solidFill>
            <a:srgbClr val="191919">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6" name="Google Shape;266;p21"/>
          <p:cNvPicPr preferRelativeResize="0"/>
          <p:nvPr/>
        </p:nvPicPr>
        <p:blipFill rotWithShape="1">
          <a:blip r:embed="rId3">
            <a:alphaModFix/>
          </a:blip>
          <a:srcRect/>
          <a:stretch/>
        </p:blipFill>
        <p:spPr>
          <a:xfrm>
            <a:off x="7064121" y="1028700"/>
            <a:ext cx="1076293" cy="1076293"/>
          </a:xfrm>
          <a:prstGeom prst="rect">
            <a:avLst/>
          </a:prstGeom>
          <a:noFill/>
          <a:ln>
            <a:noFill/>
          </a:ln>
        </p:spPr>
      </p:pic>
      <p:pic>
        <p:nvPicPr>
          <p:cNvPr id="267" name="Google Shape;267;p21"/>
          <p:cNvPicPr preferRelativeResize="0"/>
          <p:nvPr/>
        </p:nvPicPr>
        <p:blipFill rotWithShape="1">
          <a:blip r:embed="rId4">
            <a:alphaModFix/>
          </a:blip>
          <a:srcRect/>
          <a:stretch/>
        </p:blipFill>
        <p:spPr>
          <a:xfrm>
            <a:off x="7064121" y="2811630"/>
            <a:ext cx="1076293" cy="1076293"/>
          </a:xfrm>
          <a:prstGeom prst="rect">
            <a:avLst/>
          </a:prstGeom>
          <a:noFill/>
          <a:ln>
            <a:noFill/>
          </a:ln>
        </p:spPr>
      </p:pic>
      <p:pic>
        <p:nvPicPr>
          <p:cNvPr id="268" name="Google Shape;268;p21"/>
          <p:cNvPicPr preferRelativeResize="0"/>
          <p:nvPr/>
        </p:nvPicPr>
        <p:blipFill rotWithShape="1">
          <a:blip r:embed="rId5">
            <a:alphaModFix/>
          </a:blip>
          <a:srcRect/>
          <a:stretch/>
        </p:blipFill>
        <p:spPr>
          <a:xfrm>
            <a:off x="7064121" y="4594560"/>
            <a:ext cx="1076293" cy="1076293"/>
          </a:xfrm>
          <a:prstGeom prst="rect">
            <a:avLst/>
          </a:prstGeom>
          <a:noFill/>
          <a:ln>
            <a:noFill/>
          </a:ln>
        </p:spPr>
      </p:pic>
      <p:pic>
        <p:nvPicPr>
          <p:cNvPr id="269" name="Google Shape;269;p21"/>
          <p:cNvPicPr preferRelativeResize="0"/>
          <p:nvPr/>
        </p:nvPicPr>
        <p:blipFill rotWithShape="1">
          <a:blip r:embed="rId6">
            <a:alphaModFix/>
          </a:blip>
          <a:srcRect/>
          <a:stretch/>
        </p:blipFill>
        <p:spPr>
          <a:xfrm>
            <a:off x="7064121" y="6377490"/>
            <a:ext cx="1076293" cy="1076293"/>
          </a:xfrm>
          <a:prstGeom prst="rect">
            <a:avLst/>
          </a:prstGeom>
          <a:noFill/>
          <a:ln>
            <a:noFill/>
          </a:ln>
        </p:spPr>
      </p:pic>
      <p:pic>
        <p:nvPicPr>
          <p:cNvPr id="270" name="Google Shape;270;p21"/>
          <p:cNvPicPr preferRelativeResize="0"/>
          <p:nvPr/>
        </p:nvPicPr>
        <p:blipFill rotWithShape="1">
          <a:blip r:embed="rId7">
            <a:alphaModFix/>
          </a:blip>
          <a:srcRect/>
          <a:stretch/>
        </p:blipFill>
        <p:spPr>
          <a:xfrm>
            <a:off x="7064121" y="8160420"/>
            <a:ext cx="1076293" cy="1076293"/>
          </a:xfrm>
          <a:prstGeom prst="rect">
            <a:avLst/>
          </a:prstGeom>
          <a:noFill/>
          <a:ln>
            <a:noFill/>
          </a:ln>
        </p:spPr>
      </p:pic>
      <p:pic>
        <p:nvPicPr>
          <p:cNvPr id="271" name="Google Shape;271;p21"/>
          <p:cNvPicPr preferRelativeResize="0"/>
          <p:nvPr/>
        </p:nvPicPr>
        <p:blipFill rotWithShape="1">
          <a:blip r:embed="rId3">
            <a:alphaModFix/>
          </a:blip>
          <a:srcRect/>
          <a:stretch/>
        </p:blipFill>
        <p:spPr>
          <a:xfrm>
            <a:off x="6472712" y="1271142"/>
            <a:ext cx="591410" cy="591410"/>
          </a:xfrm>
          <a:prstGeom prst="rect">
            <a:avLst/>
          </a:prstGeom>
          <a:noFill/>
          <a:ln>
            <a:noFill/>
          </a:ln>
        </p:spPr>
      </p:pic>
      <p:sp>
        <p:nvSpPr>
          <p:cNvPr id="272" name="Google Shape;272;p21"/>
          <p:cNvSpPr txBox="1"/>
          <p:nvPr/>
        </p:nvSpPr>
        <p:spPr>
          <a:xfrm>
            <a:off x="6553854" y="1292717"/>
            <a:ext cx="429125" cy="453009"/>
          </a:xfrm>
          <a:prstGeom prst="rect">
            <a:avLst/>
          </a:prstGeom>
          <a:noFill/>
          <a:ln>
            <a:noFill/>
          </a:ln>
        </p:spPr>
        <p:txBody>
          <a:bodyPr spcFirstLastPara="1" wrap="square" lIns="0" tIns="0" rIns="0" bIns="0" anchor="t" anchorCtr="0">
            <a:spAutoFit/>
          </a:bodyPr>
          <a:lstStyle/>
          <a:p>
            <a:pPr marL="0" marR="0" lvl="0" indent="0" algn="ctr" rtl="0">
              <a:lnSpc>
                <a:spcPct val="162000"/>
              </a:lnSpc>
              <a:spcBef>
                <a:spcPts val="0"/>
              </a:spcBef>
              <a:spcAft>
                <a:spcPts val="0"/>
              </a:spcAft>
              <a:buNone/>
            </a:pPr>
            <a:r>
              <a:rPr lang="en-US" sz="2400" b="1" i="0" u="none" strike="noStrike" cap="none">
                <a:solidFill>
                  <a:srgbClr val="FFFFFF"/>
                </a:solidFill>
                <a:latin typeface="Arial"/>
                <a:ea typeface="Arial"/>
                <a:cs typeface="Arial"/>
                <a:sym typeface="Arial"/>
              </a:rPr>
              <a:t>1</a:t>
            </a:r>
            <a:endParaRPr/>
          </a:p>
        </p:txBody>
      </p:sp>
      <p:pic>
        <p:nvPicPr>
          <p:cNvPr id="273" name="Google Shape;273;p21"/>
          <p:cNvPicPr preferRelativeResize="0"/>
          <p:nvPr/>
        </p:nvPicPr>
        <p:blipFill rotWithShape="1">
          <a:blip r:embed="rId4">
            <a:alphaModFix/>
          </a:blip>
          <a:srcRect/>
          <a:stretch/>
        </p:blipFill>
        <p:spPr>
          <a:xfrm>
            <a:off x="6472712" y="3054072"/>
            <a:ext cx="591410" cy="591410"/>
          </a:xfrm>
          <a:prstGeom prst="rect">
            <a:avLst/>
          </a:prstGeom>
          <a:noFill/>
          <a:ln>
            <a:noFill/>
          </a:ln>
        </p:spPr>
      </p:pic>
      <p:sp>
        <p:nvSpPr>
          <p:cNvPr id="274" name="Google Shape;274;p21"/>
          <p:cNvSpPr txBox="1"/>
          <p:nvPr/>
        </p:nvSpPr>
        <p:spPr>
          <a:xfrm>
            <a:off x="6553854" y="3075647"/>
            <a:ext cx="429125" cy="453009"/>
          </a:xfrm>
          <a:prstGeom prst="rect">
            <a:avLst/>
          </a:prstGeom>
          <a:noFill/>
          <a:ln>
            <a:noFill/>
          </a:ln>
        </p:spPr>
        <p:txBody>
          <a:bodyPr spcFirstLastPara="1" wrap="square" lIns="0" tIns="0" rIns="0" bIns="0" anchor="t" anchorCtr="0">
            <a:spAutoFit/>
          </a:bodyPr>
          <a:lstStyle/>
          <a:p>
            <a:pPr marL="0" marR="0" lvl="0" indent="0" algn="ctr" rtl="0">
              <a:lnSpc>
                <a:spcPct val="162000"/>
              </a:lnSpc>
              <a:spcBef>
                <a:spcPts val="0"/>
              </a:spcBef>
              <a:spcAft>
                <a:spcPts val="0"/>
              </a:spcAft>
              <a:buNone/>
            </a:pPr>
            <a:r>
              <a:rPr lang="en-US" sz="2400" b="1" i="0" u="none" strike="noStrike" cap="none">
                <a:solidFill>
                  <a:srgbClr val="FFFFFF"/>
                </a:solidFill>
                <a:latin typeface="Arial"/>
                <a:ea typeface="Arial"/>
                <a:cs typeface="Arial"/>
                <a:sym typeface="Arial"/>
              </a:rPr>
              <a:t>2</a:t>
            </a:r>
            <a:endParaRPr/>
          </a:p>
        </p:txBody>
      </p:sp>
      <p:pic>
        <p:nvPicPr>
          <p:cNvPr id="275" name="Google Shape;275;p21"/>
          <p:cNvPicPr preferRelativeResize="0"/>
          <p:nvPr/>
        </p:nvPicPr>
        <p:blipFill rotWithShape="1">
          <a:blip r:embed="rId5">
            <a:alphaModFix/>
          </a:blip>
          <a:srcRect/>
          <a:stretch/>
        </p:blipFill>
        <p:spPr>
          <a:xfrm>
            <a:off x="6472712" y="4826208"/>
            <a:ext cx="591410" cy="591410"/>
          </a:xfrm>
          <a:prstGeom prst="rect">
            <a:avLst/>
          </a:prstGeom>
          <a:noFill/>
          <a:ln>
            <a:noFill/>
          </a:ln>
        </p:spPr>
      </p:pic>
      <p:sp>
        <p:nvSpPr>
          <p:cNvPr id="276" name="Google Shape;276;p21"/>
          <p:cNvSpPr txBox="1"/>
          <p:nvPr/>
        </p:nvSpPr>
        <p:spPr>
          <a:xfrm>
            <a:off x="6553854" y="4847783"/>
            <a:ext cx="429125" cy="453009"/>
          </a:xfrm>
          <a:prstGeom prst="rect">
            <a:avLst/>
          </a:prstGeom>
          <a:noFill/>
          <a:ln>
            <a:noFill/>
          </a:ln>
        </p:spPr>
        <p:txBody>
          <a:bodyPr spcFirstLastPara="1" wrap="square" lIns="0" tIns="0" rIns="0" bIns="0" anchor="t" anchorCtr="0">
            <a:spAutoFit/>
          </a:bodyPr>
          <a:lstStyle/>
          <a:p>
            <a:pPr marL="0" marR="0" lvl="0" indent="0" algn="ctr" rtl="0">
              <a:lnSpc>
                <a:spcPct val="162000"/>
              </a:lnSpc>
              <a:spcBef>
                <a:spcPts val="0"/>
              </a:spcBef>
              <a:spcAft>
                <a:spcPts val="0"/>
              </a:spcAft>
              <a:buNone/>
            </a:pPr>
            <a:r>
              <a:rPr lang="en-US" sz="2400" b="1" i="0" u="none" strike="noStrike" cap="none">
                <a:solidFill>
                  <a:srgbClr val="FFFFFF"/>
                </a:solidFill>
                <a:latin typeface="Arial"/>
                <a:ea typeface="Arial"/>
                <a:cs typeface="Arial"/>
                <a:sym typeface="Arial"/>
              </a:rPr>
              <a:t>3</a:t>
            </a:r>
            <a:endParaRPr/>
          </a:p>
        </p:txBody>
      </p:sp>
      <p:pic>
        <p:nvPicPr>
          <p:cNvPr id="277" name="Google Shape;277;p21"/>
          <p:cNvPicPr preferRelativeResize="0"/>
          <p:nvPr/>
        </p:nvPicPr>
        <p:blipFill rotWithShape="1">
          <a:blip r:embed="rId6">
            <a:alphaModFix/>
          </a:blip>
          <a:srcRect/>
          <a:stretch/>
        </p:blipFill>
        <p:spPr>
          <a:xfrm>
            <a:off x="6472712" y="6619932"/>
            <a:ext cx="591410" cy="591410"/>
          </a:xfrm>
          <a:prstGeom prst="rect">
            <a:avLst/>
          </a:prstGeom>
          <a:noFill/>
          <a:ln>
            <a:noFill/>
          </a:ln>
        </p:spPr>
      </p:pic>
      <p:sp>
        <p:nvSpPr>
          <p:cNvPr id="278" name="Google Shape;278;p21"/>
          <p:cNvSpPr txBox="1"/>
          <p:nvPr/>
        </p:nvSpPr>
        <p:spPr>
          <a:xfrm>
            <a:off x="6553854" y="6641507"/>
            <a:ext cx="429125" cy="453009"/>
          </a:xfrm>
          <a:prstGeom prst="rect">
            <a:avLst/>
          </a:prstGeom>
          <a:noFill/>
          <a:ln>
            <a:noFill/>
          </a:ln>
        </p:spPr>
        <p:txBody>
          <a:bodyPr spcFirstLastPara="1" wrap="square" lIns="0" tIns="0" rIns="0" bIns="0" anchor="t" anchorCtr="0">
            <a:spAutoFit/>
          </a:bodyPr>
          <a:lstStyle/>
          <a:p>
            <a:pPr marL="0" marR="0" lvl="0" indent="0" algn="ctr" rtl="0">
              <a:lnSpc>
                <a:spcPct val="162000"/>
              </a:lnSpc>
              <a:spcBef>
                <a:spcPts val="0"/>
              </a:spcBef>
              <a:spcAft>
                <a:spcPts val="0"/>
              </a:spcAft>
              <a:buNone/>
            </a:pPr>
            <a:r>
              <a:rPr lang="en-US" sz="2400" b="1" i="0" u="none" strike="noStrike" cap="none">
                <a:solidFill>
                  <a:srgbClr val="FFFFFF"/>
                </a:solidFill>
                <a:latin typeface="Arial"/>
                <a:ea typeface="Arial"/>
                <a:cs typeface="Arial"/>
                <a:sym typeface="Arial"/>
              </a:rPr>
              <a:t>4</a:t>
            </a:r>
            <a:endParaRPr/>
          </a:p>
        </p:txBody>
      </p:sp>
      <p:pic>
        <p:nvPicPr>
          <p:cNvPr id="279" name="Google Shape;279;p21"/>
          <p:cNvPicPr preferRelativeResize="0"/>
          <p:nvPr/>
        </p:nvPicPr>
        <p:blipFill rotWithShape="1">
          <a:blip r:embed="rId7">
            <a:alphaModFix/>
          </a:blip>
          <a:srcRect/>
          <a:stretch/>
        </p:blipFill>
        <p:spPr>
          <a:xfrm>
            <a:off x="6472712" y="8402862"/>
            <a:ext cx="591410" cy="591410"/>
          </a:xfrm>
          <a:prstGeom prst="rect">
            <a:avLst/>
          </a:prstGeom>
          <a:noFill/>
          <a:ln>
            <a:noFill/>
          </a:ln>
        </p:spPr>
      </p:pic>
      <p:sp>
        <p:nvSpPr>
          <p:cNvPr id="280" name="Google Shape;280;p21"/>
          <p:cNvSpPr txBox="1"/>
          <p:nvPr/>
        </p:nvSpPr>
        <p:spPr>
          <a:xfrm>
            <a:off x="6553854" y="8424437"/>
            <a:ext cx="429125" cy="453009"/>
          </a:xfrm>
          <a:prstGeom prst="rect">
            <a:avLst/>
          </a:prstGeom>
          <a:noFill/>
          <a:ln>
            <a:noFill/>
          </a:ln>
        </p:spPr>
        <p:txBody>
          <a:bodyPr spcFirstLastPara="1" wrap="square" lIns="0" tIns="0" rIns="0" bIns="0" anchor="t" anchorCtr="0">
            <a:spAutoFit/>
          </a:bodyPr>
          <a:lstStyle/>
          <a:p>
            <a:pPr marL="0" marR="0" lvl="0" indent="0" algn="ctr" rtl="0">
              <a:lnSpc>
                <a:spcPct val="162000"/>
              </a:lnSpc>
              <a:spcBef>
                <a:spcPts val="0"/>
              </a:spcBef>
              <a:spcAft>
                <a:spcPts val="0"/>
              </a:spcAft>
              <a:buNone/>
            </a:pPr>
            <a:r>
              <a:rPr lang="en-US" sz="2400" b="1" i="0" u="none" strike="noStrike" cap="none">
                <a:solidFill>
                  <a:srgbClr val="FFFFFF"/>
                </a:solidFill>
                <a:latin typeface="Arial"/>
                <a:ea typeface="Arial"/>
                <a:cs typeface="Arial"/>
                <a:sym typeface="Arial"/>
              </a:rPr>
              <a:t>5</a:t>
            </a:r>
            <a:endParaRPr/>
          </a:p>
        </p:txBody>
      </p:sp>
      <p:sp>
        <p:nvSpPr>
          <p:cNvPr id="281" name="Google Shape;281;p21"/>
          <p:cNvSpPr txBox="1"/>
          <p:nvPr/>
        </p:nvSpPr>
        <p:spPr>
          <a:xfrm>
            <a:off x="8762789" y="1587806"/>
            <a:ext cx="8249317" cy="511679"/>
          </a:xfrm>
          <a:prstGeom prst="rect">
            <a:avLst/>
          </a:prstGeom>
          <a:noFill/>
          <a:ln>
            <a:noFill/>
          </a:ln>
        </p:spPr>
        <p:txBody>
          <a:bodyPr spcFirstLastPara="1" wrap="square" lIns="0" tIns="0" rIns="0" bIns="0" anchor="t" anchorCtr="0">
            <a:spAutoFit/>
          </a:bodyPr>
          <a:lstStyle/>
          <a:p>
            <a:pPr marL="0" marR="0" lvl="0" indent="0" algn="l" rtl="0">
              <a:lnSpc>
                <a:spcPct val="175000"/>
              </a:lnSpc>
              <a:spcBef>
                <a:spcPts val="0"/>
              </a:spcBef>
              <a:spcAft>
                <a:spcPts val="0"/>
              </a:spcAft>
              <a:buNone/>
            </a:pPr>
            <a:r>
              <a:rPr lang="en-US" sz="1900" b="0" i="0" u="none" strike="noStrike" cap="none" dirty="0">
                <a:solidFill>
                  <a:srgbClr val="FFFFFF"/>
                </a:solidFill>
                <a:latin typeface="Arial"/>
                <a:ea typeface="Arial"/>
                <a:cs typeface="Arial"/>
                <a:sym typeface="Arial"/>
              </a:rPr>
              <a:t>    GHG emissions and waste in final disposal</a:t>
            </a:r>
            <a:endParaRPr dirty="0"/>
          </a:p>
        </p:txBody>
      </p:sp>
      <p:sp>
        <p:nvSpPr>
          <p:cNvPr id="282" name="Google Shape;282;p21"/>
          <p:cNvSpPr txBox="1"/>
          <p:nvPr/>
        </p:nvSpPr>
        <p:spPr>
          <a:xfrm>
            <a:off x="8678559" y="466955"/>
            <a:ext cx="8249317" cy="947311"/>
          </a:xfrm>
          <a:prstGeom prst="rect">
            <a:avLst/>
          </a:prstGeom>
          <a:noFill/>
          <a:ln>
            <a:noFill/>
          </a:ln>
        </p:spPr>
        <p:txBody>
          <a:bodyPr spcFirstLastPara="1" wrap="square" lIns="0" tIns="0" rIns="0" bIns="0" anchor="t" anchorCtr="0">
            <a:spAutoFit/>
          </a:bodyPr>
          <a:lstStyle/>
          <a:p>
            <a:pPr marL="0" marR="0" lvl="0" indent="0" algn="l" rtl="0">
              <a:lnSpc>
                <a:spcPct val="162000"/>
              </a:lnSpc>
              <a:spcBef>
                <a:spcPts val="0"/>
              </a:spcBef>
              <a:spcAft>
                <a:spcPts val="0"/>
              </a:spcAft>
              <a:buNone/>
            </a:pPr>
            <a:r>
              <a:rPr lang="en-US" sz="2400" b="0" i="1" u="none" strike="noStrike" cap="none" dirty="0">
                <a:solidFill>
                  <a:srgbClr val="FFFFFF"/>
                </a:solidFill>
                <a:latin typeface="Arial"/>
                <a:ea typeface="Arial"/>
                <a:cs typeface="Arial"/>
                <a:sym typeface="Arial"/>
              </a:rPr>
              <a:t>Environment (Atmosphere)</a:t>
            </a:r>
          </a:p>
          <a:p>
            <a:pPr marL="0" marR="0" lvl="0" indent="0" algn="l" rtl="0">
              <a:lnSpc>
                <a:spcPct val="162000"/>
              </a:lnSpc>
              <a:spcBef>
                <a:spcPts val="0"/>
              </a:spcBef>
              <a:spcAft>
                <a:spcPts val="0"/>
              </a:spcAft>
              <a:buNone/>
            </a:pPr>
            <a:endParaRPr lang="en-US" dirty="0"/>
          </a:p>
        </p:txBody>
      </p:sp>
      <p:grpSp>
        <p:nvGrpSpPr>
          <p:cNvPr id="283" name="Google Shape;283;p21"/>
          <p:cNvGrpSpPr/>
          <p:nvPr/>
        </p:nvGrpSpPr>
        <p:grpSpPr>
          <a:xfrm>
            <a:off x="8762789" y="2656670"/>
            <a:ext cx="8249317" cy="1042388"/>
            <a:chOff x="0" y="-95250"/>
            <a:chExt cx="10999089" cy="1389852"/>
          </a:xfrm>
        </p:grpSpPr>
        <p:sp>
          <p:nvSpPr>
            <p:cNvPr id="284" name="Google Shape;284;p21"/>
            <p:cNvSpPr txBox="1"/>
            <p:nvPr/>
          </p:nvSpPr>
          <p:spPr>
            <a:xfrm>
              <a:off x="0" y="612363"/>
              <a:ext cx="10999089" cy="682239"/>
            </a:xfrm>
            <a:prstGeom prst="rect">
              <a:avLst/>
            </a:prstGeom>
            <a:noFill/>
            <a:ln>
              <a:noFill/>
            </a:ln>
          </p:spPr>
          <p:txBody>
            <a:bodyPr spcFirstLastPara="1" wrap="square" lIns="0" tIns="0" rIns="0" bIns="0" anchor="t" anchorCtr="0">
              <a:spAutoFit/>
            </a:bodyPr>
            <a:lstStyle/>
            <a:p>
              <a:pPr marL="0" marR="0" lvl="0" indent="0" algn="l" rtl="0">
                <a:lnSpc>
                  <a:spcPct val="175000"/>
                </a:lnSpc>
                <a:spcBef>
                  <a:spcPts val="0"/>
                </a:spcBef>
                <a:spcAft>
                  <a:spcPts val="0"/>
                </a:spcAft>
                <a:buNone/>
              </a:pPr>
              <a:r>
                <a:rPr lang="en-US" sz="1900" b="0" i="0" u="none" strike="noStrike" cap="none" dirty="0">
                  <a:solidFill>
                    <a:srgbClr val="FFFFFF"/>
                  </a:solidFill>
                  <a:latin typeface="Arial"/>
                  <a:ea typeface="Arial"/>
                  <a:cs typeface="Arial"/>
                  <a:sym typeface="Arial"/>
                </a:rPr>
                <a:t>    Labor skills, production of inputs with added value</a:t>
              </a:r>
              <a:endParaRPr dirty="0"/>
            </a:p>
          </p:txBody>
        </p:sp>
        <p:sp>
          <p:nvSpPr>
            <p:cNvPr id="285" name="Google Shape;285;p21"/>
            <p:cNvSpPr txBox="1"/>
            <p:nvPr/>
          </p:nvSpPr>
          <p:spPr>
            <a:xfrm>
              <a:off x="0" y="-95250"/>
              <a:ext cx="10999089" cy="797741"/>
            </a:xfrm>
            <a:prstGeom prst="rect">
              <a:avLst/>
            </a:prstGeom>
            <a:noFill/>
            <a:ln>
              <a:noFill/>
            </a:ln>
          </p:spPr>
          <p:txBody>
            <a:bodyPr spcFirstLastPara="1" wrap="square" lIns="0" tIns="0" rIns="0" bIns="0" anchor="t" anchorCtr="0">
              <a:spAutoFit/>
            </a:bodyPr>
            <a:lstStyle/>
            <a:p>
              <a:pPr marL="0" marR="0" lvl="0" indent="0" algn="l" rtl="0">
                <a:lnSpc>
                  <a:spcPct val="162000"/>
                </a:lnSpc>
                <a:spcBef>
                  <a:spcPts val="0"/>
                </a:spcBef>
                <a:spcAft>
                  <a:spcPts val="0"/>
                </a:spcAft>
                <a:buNone/>
              </a:pPr>
              <a:r>
                <a:rPr lang="en-US" sz="2400" b="0" i="1" u="none" strike="noStrike" cap="none" dirty="0">
                  <a:solidFill>
                    <a:srgbClr val="FFFFFF"/>
                  </a:solidFill>
                  <a:latin typeface="Arial"/>
                  <a:ea typeface="Arial"/>
                  <a:cs typeface="Arial"/>
                  <a:sym typeface="Arial"/>
                </a:rPr>
                <a:t>OPPORTUNITIES</a:t>
              </a:r>
              <a:endParaRPr dirty="0"/>
            </a:p>
          </p:txBody>
        </p:sp>
      </p:grpSp>
      <p:grpSp>
        <p:nvGrpSpPr>
          <p:cNvPr id="286" name="Google Shape;286;p21"/>
          <p:cNvGrpSpPr/>
          <p:nvPr/>
        </p:nvGrpSpPr>
        <p:grpSpPr>
          <a:xfrm>
            <a:off x="8762789" y="4659943"/>
            <a:ext cx="8249317" cy="1042388"/>
            <a:chOff x="0" y="-95250"/>
            <a:chExt cx="10999089" cy="1389853"/>
          </a:xfrm>
        </p:grpSpPr>
        <p:sp>
          <p:nvSpPr>
            <p:cNvPr id="287" name="Google Shape;287;p21"/>
            <p:cNvSpPr txBox="1"/>
            <p:nvPr/>
          </p:nvSpPr>
          <p:spPr>
            <a:xfrm>
              <a:off x="0" y="612363"/>
              <a:ext cx="10999089" cy="682240"/>
            </a:xfrm>
            <a:prstGeom prst="rect">
              <a:avLst/>
            </a:prstGeom>
            <a:noFill/>
            <a:ln>
              <a:noFill/>
            </a:ln>
          </p:spPr>
          <p:txBody>
            <a:bodyPr spcFirstLastPara="1" wrap="square" lIns="0" tIns="0" rIns="0" bIns="0" anchor="t" anchorCtr="0">
              <a:spAutoFit/>
            </a:bodyPr>
            <a:lstStyle/>
            <a:p>
              <a:pPr marL="0" marR="0" lvl="0" indent="0" algn="l" rtl="0">
                <a:lnSpc>
                  <a:spcPct val="175000"/>
                </a:lnSpc>
                <a:spcBef>
                  <a:spcPts val="0"/>
                </a:spcBef>
                <a:spcAft>
                  <a:spcPts val="0"/>
                </a:spcAft>
                <a:buNone/>
              </a:pPr>
              <a:r>
                <a:rPr lang="en-US" sz="1900" b="0" i="0" u="none" strike="noStrike" cap="none" dirty="0">
                  <a:solidFill>
                    <a:srgbClr val="FFFFFF"/>
                  </a:solidFill>
                  <a:latin typeface="Arial"/>
                  <a:ea typeface="Arial"/>
                  <a:cs typeface="Arial"/>
                  <a:sym typeface="Arial"/>
                </a:rPr>
                <a:t>   Training, new job opportunities</a:t>
              </a:r>
              <a:endParaRPr dirty="0"/>
            </a:p>
          </p:txBody>
        </p:sp>
        <p:sp>
          <p:nvSpPr>
            <p:cNvPr id="288" name="Google Shape;288;p21"/>
            <p:cNvSpPr txBox="1"/>
            <p:nvPr/>
          </p:nvSpPr>
          <p:spPr>
            <a:xfrm>
              <a:off x="0" y="-95250"/>
              <a:ext cx="10999089" cy="797741"/>
            </a:xfrm>
            <a:prstGeom prst="rect">
              <a:avLst/>
            </a:prstGeom>
            <a:noFill/>
            <a:ln>
              <a:noFill/>
            </a:ln>
          </p:spPr>
          <p:txBody>
            <a:bodyPr spcFirstLastPara="1" wrap="square" lIns="0" tIns="0" rIns="0" bIns="0" anchor="t" anchorCtr="0">
              <a:spAutoFit/>
            </a:bodyPr>
            <a:lstStyle/>
            <a:p>
              <a:pPr marL="0" marR="0" lvl="0" indent="0" algn="l" rtl="0">
                <a:lnSpc>
                  <a:spcPct val="162000"/>
                </a:lnSpc>
                <a:spcBef>
                  <a:spcPts val="0"/>
                </a:spcBef>
                <a:spcAft>
                  <a:spcPts val="0"/>
                </a:spcAft>
                <a:buNone/>
              </a:pPr>
              <a:r>
                <a:rPr lang="en-US" sz="2400" b="0" i="1" u="none" strike="noStrike" cap="none" dirty="0">
                  <a:solidFill>
                    <a:srgbClr val="FFFFFF"/>
                  </a:solidFill>
                  <a:latin typeface="Arial"/>
                  <a:ea typeface="Arial"/>
                  <a:cs typeface="Arial"/>
                  <a:sym typeface="Arial"/>
                </a:rPr>
                <a:t>GENDER</a:t>
              </a:r>
              <a:endParaRPr dirty="0"/>
            </a:p>
          </p:txBody>
        </p:sp>
      </p:grpSp>
      <p:grpSp>
        <p:nvGrpSpPr>
          <p:cNvPr id="289" name="Google Shape;289;p21"/>
          <p:cNvGrpSpPr/>
          <p:nvPr/>
        </p:nvGrpSpPr>
        <p:grpSpPr>
          <a:xfrm>
            <a:off x="8762789" y="6432080"/>
            <a:ext cx="8249317" cy="1042388"/>
            <a:chOff x="0" y="-95250"/>
            <a:chExt cx="10999089" cy="1389853"/>
          </a:xfrm>
        </p:grpSpPr>
        <p:sp>
          <p:nvSpPr>
            <p:cNvPr id="290" name="Google Shape;290;p21"/>
            <p:cNvSpPr txBox="1"/>
            <p:nvPr/>
          </p:nvSpPr>
          <p:spPr>
            <a:xfrm>
              <a:off x="0" y="612363"/>
              <a:ext cx="10999089" cy="682240"/>
            </a:xfrm>
            <a:prstGeom prst="rect">
              <a:avLst/>
            </a:prstGeom>
            <a:noFill/>
            <a:ln>
              <a:noFill/>
            </a:ln>
          </p:spPr>
          <p:txBody>
            <a:bodyPr spcFirstLastPara="1" wrap="square" lIns="0" tIns="0" rIns="0" bIns="0" anchor="t" anchorCtr="0">
              <a:spAutoFit/>
            </a:bodyPr>
            <a:lstStyle/>
            <a:p>
              <a:pPr marL="0" marR="0" lvl="0" indent="0" algn="l" rtl="0">
                <a:lnSpc>
                  <a:spcPct val="175000"/>
                </a:lnSpc>
                <a:spcBef>
                  <a:spcPts val="0"/>
                </a:spcBef>
                <a:spcAft>
                  <a:spcPts val="0"/>
                </a:spcAft>
                <a:buNone/>
              </a:pPr>
              <a:r>
                <a:rPr lang="en-US" sz="1900" b="0" i="0" u="none" strike="noStrike" cap="none" dirty="0">
                  <a:solidFill>
                    <a:srgbClr val="FFFFFF"/>
                  </a:solidFill>
                  <a:latin typeface="Arial"/>
                  <a:ea typeface="Arial"/>
                  <a:cs typeface="Arial"/>
                  <a:sym typeface="Arial"/>
                </a:rPr>
                <a:t>   </a:t>
              </a:r>
              <a:r>
                <a:rPr lang="en-US" sz="1900" dirty="0">
                  <a:solidFill>
                    <a:srgbClr val="FFFFFF"/>
                  </a:solidFill>
                </a:rPr>
                <a:t>Connection between the formal and informal city</a:t>
              </a:r>
              <a:endParaRPr dirty="0"/>
            </a:p>
          </p:txBody>
        </p:sp>
        <p:sp>
          <p:nvSpPr>
            <p:cNvPr id="291" name="Google Shape;291;p21"/>
            <p:cNvSpPr txBox="1"/>
            <p:nvPr/>
          </p:nvSpPr>
          <p:spPr>
            <a:xfrm>
              <a:off x="0" y="-95250"/>
              <a:ext cx="10999089" cy="797741"/>
            </a:xfrm>
            <a:prstGeom prst="rect">
              <a:avLst/>
            </a:prstGeom>
            <a:noFill/>
            <a:ln>
              <a:noFill/>
            </a:ln>
          </p:spPr>
          <p:txBody>
            <a:bodyPr spcFirstLastPara="1" wrap="square" lIns="0" tIns="0" rIns="0" bIns="0" anchor="t" anchorCtr="0">
              <a:spAutoFit/>
            </a:bodyPr>
            <a:lstStyle/>
            <a:p>
              <a:pPr marL="0" marR="0" lvl="0" indent="0" algn="l" rtl="0">
                <a:lnSpc>
                  <a:spcPct val="162000"/>
                </a:lnSpc>
                <a:spcBef>
                  <a:spcPts val="0"/>
                </a:spcBef>
                <a:spcAft>
                  <a:spcPts val="0"/>
                </a:spcAft>
                <a:buNone/>
              </a:pPr>
              <a:r>
                <a:rPr lang="en-US" sz="2400" b="0" i="1" u="none" strike="noStrike" cap="none" dirty="0">
                  <a:solidFill>
                    <a:srgbClr val="FFFFFF"/>
                  </a:solidFill>
                  <a:latin typeface="Arial"/>
                  <a:ea typeface="Arial"/>
                  <a:cs typeface="Arial"/>
                  <a:sym typeface="Arial"/>
                </a:rPr>
                <a:t>INTEGRATION</a:t>
              </a:r>
              <a:endParaRPr dirty="0"/>
            </a:p>
          </p:txBody>
        </p:sp>
      </p:grpSp>
      <p:grpSp>
        <p:nvGrpSpPr>
          <p:cNvPr id="292" name="Google Shape;292;p21"/>
          <p:cNvGrpSpPr/>
          <p:nvPr/>
        </p:nvGrpSpPr>
        <p:grpSpPr>
          <a:xfrm>
            <a:off x="8762789" y="8215009"/>
            <a:ext cx="8249317" cy="1042388"/>
            <a:chOff x="0" y="-95250"/>
            <a:chExt cx="10999089" cy="1389853"/>
          </a:xfrm>
        </p:grpSpPr>
        <p:sp>
          <p:nvSpPr>
            <p:cNvPr id="293" name="Google Shape;293;p21"/>
            <p:cNvSpPr txBox="1"/>
            <p:nvPr/>
          </p:nvSpPr>
          <p:spPr>
            <a:xfrm>
              <a:off x="0" y="612363"/>
              <a:ext cx="10999089" cy="682240"/>
            </a:xfrm>
            <a:prstGeom prst="rect">
              <a:avLst/>
            </a:prstGeom>
            <a:noFill/>
            <a:ln>
              <a:noFill/>
            </a:ln>
          </p:spPr>
          <p:txBody>
            <a:bodyPr spcFirstLastPara="1" wrap="square" lIns="0" tIns="0" rIns="0" bIns="0" anchor="t" anchorCtr="0">
              <a:spAutoFit/>
            </a:bodyPr>
            <a:lstStyle/>
            <a:p>
              <a:pPr marL="0" marR="0" lvl="0" indent="0" algn="l" rtl="0">
                <a:lnSpc>
                  <a:spcPct val="175000"/>
                </a:lnSpc>
                <a:spcBef>
                  <a:spcPts val="0"/>
                </a:spcBef>
                <a:spcAft>
                  <a:spcPts val="0"/>
                </a:spcAft>
                <a:buNone/>
              </a:pPr>
              <a:r>
                <a:rPr lang="en-US" sz="1900" b="0" i="0" u="none" strike="noStrike" cap="none" dirty="0">
                  <a:solidFill>
                    <a:srgbClr val="FFFFFF"/>
                  </a:solidFill>
                  <a:latin typeface="Arial"/>
                  <a:ea typeface="Arial"/>
                  <a:cs typeface="Arial"/>
                  <a:sym typeface="Arial"/>
                </a:rPr>
                <a:t>   </a:t>
              </a:r>
              <a:r>
                <a:rPr lang="en-US" sz="1900" dirty="0">
                  <a:solidFill>
                    <a:srgbClr val="FFFFFF"/>
                  </a:solidFill>
                </a:rPr>
                <a:t>Food sovereignty, energy and water autonomy</a:t>
              </a:r>
              <a:endParaRPr dirty="0"/>
            </a:p>
          </p:txBody>
        </p:sp>
        <p:sp>
          <p:nvSpPr>
            <p:cNvPr id="294" name="Google Shape;294;p21"/>
            <p:cNvSpPr txBox="1"/>
            <p:nvPr/>
          </p:nvSpPr>
          <p:spPr>
            <a:xfrm>
              <a:off x="0" y="-95250"/>
              <a:ext cx="10999089" cy="797741"/>
            </a:xfrm>
            <a:prstGeom prst="rect">
              <a:avLst/>
            </a:prstGeom>
            <a:noFill/>
            <a:ln>
              <a:noFill/>
            </a:ln>
          </p:spPr>
          <p:txBody>
            <a:bodyPr spcFirstLastPara="1" wrap="square" lIns="0" tIns="0" rIns="0" bIns="0" anchor="t" anchorCtr="0">
              <a:spAutoFit/>
            </a:bodyPr>
            <a:lstStyle/>
            <a:p>
              <a:pPr marL="0" marR="0" lvl="0" indent="0" algn="l" rtl="0">
                <a:lnSpc>
                  <a:spcPct val="162000"/>
                </a:lnSpc>
                <a:spcBef>
                  <a:spcPts val="0"/>
                </a:spcBef>
                <a:spcAft>
                  <a:spcPts val="0"/>
                </a:spcAft>
                <a:buNone/>
              </a:pPr>
              <a:r>
                <a:rPr lang="en-US" sz="2400" i="1" dirty="0">
                  <a:solidFill>
                    <a:srgbClr val="FFFFFF"/>
                  </a:solidFill>
                </a:rPr>
                <a:t>RISK MANAGEMENT </a:t>
              </a:r>
              <a:endParaRPr dirty="0"/>
            </a:p>
          </p:txBody>
        </p:sp>
      </p:grpSp>
      <p:sp>
        <p:nvSpPr>
          <p:cNvPr id="298" name="Google Shape;298;p21"/>
          <p:cNvSpPr/>
          <p:nvPr/>
        </p:nvSpPr>
        <p:spPr>
          <a:xfrm rot="5400000">
            <a:off x="8690072" y="1818444"/>
            <a:ext cx="233240" cy="87804"/>
          </a:xfrm>
          <a:custGeom>
            <a:avLst/>
            <a:gdLst/>
            <a:ahLst/>
            <a:cxnLst/>
            <a:rect l="l" t="t" r="r" b="b"/>
            <a:pathLst>
              <a:path w="1153772" h="434340" extrusionOk="0">
                <a:moveTo>
                  <a:pt x="1135992" y="187960"/>
                </a:moveTo>
                <a:lnTo>
                  <a:pt x="874372" y="11430"/>
                </a:lnTo>
                <a:cubicBezTo>
                  <a:pt x="856592" y="0"/>
                  <a:pt x="833732" y="3810"/>
                  <a:pt x="821032" y="21590"/>
                </a:cubicBezTo>
                <a:cubicBezTo>
                  <a:pt x="809602" y="39370"/>
                  <a:pt x="813412" y="62230"/>
                  <a:pt x="831192" y="74930"/>
                </a:cubicBezTo>
                <a:lnTo>
                  <a:pt x="989942" y="181610"/>
                </a:lnTo>
                <a:lnTo>
                  <a:pt x="0" y="181610"/>
                </a:lnTo>
                <a:lnTo>
                  <a:pt x="0" y="257810"/>
                </a:lnTo>
                <a:lnTo>
                  <a:pt x="989942" y="257810"/>
                </a:lnTo>
                <a:lnTo>
                  <a:pt x="831192" y="364490"/>
                </a:lnTo>
                <a:cubicBezTo>
                  <a:pt x="813412" y="375920"/>
                  <a:pt x="809602" y="400050"/>
                  <a:pt x="821032" y="417830"/>
                </a:cubicBezTo>
                <a:cubicBezTo>
                  <a:pt x="828652" y="429260"/>
                  <a:pt x="840082" y="434340"/>
                  <a:pt x="852782" y="434340"/>
                </a:cubicBezTo>
                <a:cubicBezTo>
                  <a:pt x="860402" y="434340"/>
                  <a:pt x="868022" y="431800"/>
                  <a:pt x="874372" y="427990"/>
                </a:cubicBezTo>
                <a:lnTo>
                  <a:pt x="1137262" y="251460"/>
                </a:lnTo>
                <a:cubicBezTo>
                  <a:pt x="1147422" y="243840"/>
                  <a:pt x="1153772" y="232410"/>
                  <a:pt x="1153772" y="219710"/>
                </a:cubicBezTo>
                <a:cubicBezTo>
                  <a:pt x="1153772" y="207010"/>
                  <a:pt x="1147422" y="195580"/>
                  <a:pt x="1135992" y="18796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1"/>
          <p:cNvSpPr/>
          <p:nvPr/>
        </p:nvSpPr>
        <p:spPr>
          <a:xfrm rot="-5400000">
            <a:off x="8689044" y="2177710"/>
            <a:ext cx="233240" cy="87804"/>
          </a:xfrm>
          <a:custGeom>
            <a:avLst/>
            <a:gdLst/>
            <a:ahLst/>
            <a:cxnLst/>
            <a:rect l="l" t="t" r="r" b="b"/>
            <a:pathLst>
              <a:path w="1153772" h="434340" extrusionOk="0">
                <a:moveTo>
                  <a:pt x="1135992" y="187960"/>
                </a:moveTo>
                <a:lnTo>
                  <a:pt x="874372" y="11430"/>
                </a:lnTo>
                <a:cubicBezTo>
                  <a:pt x="856592" y="0"/>
                  <a:pt x="833732" y="3810"/>
                  <a:pt x="821032" y="21590"/>
                </a:cubicBezTo>
                <a:cubicBezTo>
                  <a:pt x="809602" y="39370"/>
                  <a:pt x="813412" y="62230"/>
                  <a:pt x="831192" y="74930"/>
                </a:cubicBezTo>
                <a:lnTo>
                  <a:pt x="989942" y="181610"/>
                </a:lnTo>
                <a:lnTo>
                  <a:pt x="0" y="181610"/>
                </a:lnTo>
                <a:lnTo>
                  <a:pt x="0" y="257810"/>
                </a:lnTo>
                <a:lnTo>
                  <a:pt x="989942" y="257810"/>
                </a:lnTo>
                <a:lnTo>
                  <a:pt x="831192" y="364490"/>
                </a:lnTo>
                <a:cubicBezTo>
                  <a:pt x="813412" y="375920"/>
                  <a:pt x="809602" y="400050"/>
                  <a:pt x="821032" y="417830"/>
                </a:cubicBezTo>
                <a:cubicBezTo>
                  <a:pt x="828652" y="429260"/>
                  <a:pt x="840082" y="434340"/>
                  <a:pt x="852782" y="434340"/>
                </a:cubicBezTo>
                <a:cubicBezTo>
                  <a:pt x="860402" y="434340"/>
                  <a:pt x="868022" y="431800"/>
                  <a:pt x="874372" y="427990"/>
                </a:cubicBezTo>
                <a:lnTo>
                  <a:pt x="1137262" y="251460"/>
                </a:lnTo>
                <a:cubicBezTo>
                  <a:pt x="1147422" y="243840"/>
                  <a:pt x="1153772" y="232410"/>
                  <a:pt x="1153772" y="219710"/>
                </a:cubicBezTo>
                <a:cubicBezTo>
                  <a:pt x="1153772" y="207010"/>
                  <a:pt x="1147422" y="195580"/>
                  <a:pt x="1135992" y="18796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1"/>
          <p:cNvSpPr/>
          <p:nvPr/>
        </p:nvSpPr>
        <p:spPr>
          <a:xfrm rot="-5400000">
            <a:off x="8732433" y="3368135"/>
            <a:ext cx="233240" cy="87804"/>
          </a:xfrm>
          <a:custGeom>
            <a:avLst/>
            <a:gdLst/>
            <a:ahLst/>
            <a:cxnLst/>
            <a:rect l="l" t="t" r="r" b="b"/>
            <a:pathLst>
              <a:path w="1153772" h="434340" extrusionOk="0">
                <a:moveTo>
                  <a:pt x="1135992" y="187960"/>
                </a:moveTo>
                <a:lnTo>
                  <a:pt x="874372" y="11430"/>
                </a:lnTo>
                <a:cubicBezTo>
                  <a:pt x="856592" y="0"/>
                  <a:pt x="833732" y="3810"/>
                  <a:pt x="821032" y="21590"/>
                </a:cubicBezTo>
                <a:cubicBezTo>
                  <a:pt x="809602" y="39370"/>
                  <a:pt x="813412" y="62230"/>
                  <a:pt x="831192" y="74930"/>
                </a:cubicBezTo>
                <a:lnTo>
                  <a:pt x="989942" y="181610"/>
                </a:lnTo>
                <a:lnTo>
                  <a:pt x="0" y="181610"/>
                </a:lnTo>
                <a:lnTo>
                  <a:pt x="0" y="257810"/>
                </a:lnTo>
                <a:lnTo>
                  <a:pt x="989942" y="257810"/>
                </a:lnTo>
                <a:lnTo>
                  <a:pt x="831192" y="364490"/>
                </a:lnTo>
                <a:cubicBezTo>
                  <a:pt x="813412" y="375920"/>
                  <a:pt x="809602" y="400050"/>
                  <a:pt x="821032" y="417830"/>
                </a:cubicBezTo>
                <a:cubicBezTo>
                  <a:pt x="828652" y="429260"/>
                  <a:pt x="840082" y="434340"/>
                  <a:pt x="852782" y="434340"/>
                </a:cubicBezTo>
                <a:cubicBezTo>
                  <a:pt x="860402" y="434340"/>
                  <a:pt x="868022" y="431800"/>
                  <a:pt x="874372" y="427990"/>
                </a:cubicBezTo>
                <a:lnTo>
                  <a:pt x="1137262" y="251460"/>
                </a:lnTo>
                <a:cubicBezTo>
                  <a:pt x="1147422" y="243840"/>
                  <a:pt x="1153772" y="232410"/>
                  <a:pt x="1153772" y="219710"/>
                </a:cubicBezTo>
                <a:cubicBezTo>
                  <a:pt x="1153772" y="207010"/>
                  <a:pt x="1147422" y="195580"/>
                  <a:pt x="1135992" y="18796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1"/>
          <p:cNvSpPr/>
          <p:nvPr/>
        </p:nvSpPr>
        <p:spPr>
          <a:xfrm rot="-5400000">
            <a:off x="8732433" y="5373510"/>
            <a:ext cx="233240" cy="87804"/>
          </a:xfrm>
          <a:custGeom>
            <a:avLst/>
            <a:gdLst/>
            <a:ahLst/>
            <a:cxnLst/>
            <a:rect l="l" t="t" r="r" b="b"/>
            <a:pathLst>
              <a:path w="1153772" h="434340" extrusionOk="0">
                <a:moveTo>
                  <a:pt x="1135992" y="187960"/>
                </a:moveTo>
                <a:lnTo>
                  <a:pt x="874372" y="11430"/>
                </a:lnTo>
                <a:cubicBezTo>
                  <a:pt x="856592" y="0"/>
                  <a:pt x="833732" y="3810"/>
                  <a:pt x="821032" y="21590"/>
                </a:cubicBezTo>
                <a:cubicBezTo>
                  <a:pt x="809602" y="39370"/>
                  <a:pt x="813412" y="62230"/>
                  <a:pt x="831192" y="74930"/>
                </a:cubicBezTo>
                <a:lnTo>
                  <a:pt x="989942" y="181610"/>
                </a:lnTo>
                <a:lnTo>
                  <a:pt x="0" y="181610"/>
                </a:lnTo>
                <a:lnTo>
                  <a:pt x="0" y="257810"/>
                </a:lnTo>
                <a:lnTo>
                  <a:pt x="989942" y="257810"/>
                </a:lnTo>
                <a:lnTo>
                  <a:pt x="831192" y="364490"/>
                </a:lnTo>
                <a:cubicBezTo>
                  <a:pt x="813412" y="375920"/>
                  <a:pt x="809602" y="400050"/>
                  <a:pt x="821032" y="417830"/>
                </a:cubicBezTo>
                <a:cubicBezTo>
                  <a:pt x="828652" y="429260"/>
                  <a:pt x="840082" y="434340"/>
                  <a:pt x="852782" y="434340"/>
                </a:cubicBezTo>
                <a:cubicBezTo>
                  <a:pt x="860402" y="434340"/>
                  <a:pt x="868022" y="431800"/>
                  <a:pt x="874372" y="427990"/>
                </a:cubicBezTo>
                <a:lnTo>
                  <a:pt x="1137262" y="251460"/>
                </a:lnTo>
                <a:cubicBezTo>
                  <a:pt x="1147422" y="243840"/>
                  <a:pt x="1153772" y="232410"/>
                  <a:pt x="1153772" y="219710"/>
                </a:cubicBezTo>
                <a:cubicBezTo>
                  <a:pt x="1153772" y="207010"/>
                  <a:pt x="1147422" y="195580"/>
                  <a:pt x="1135992" y="18796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1"/>
          <p:cNvSpPr/>
          <p:nvPr/>
        </p:nvSpPr>
        <p:spPr>
          <a:xfrm rot="-5400000">
            <a:off x="8689044" y="7167233"/>
            <a:ext cx="233240" cy="87804"/>
          </a:xfrm>
          <a:custGeom>
            <a:avLst/>
            <a:gdLst/>
            <a:ahLst/>
            <a:cxnLst/>
            <a:rect l="l" t="t" r="r" b="b"/>
            <a:pathLst>
              <a:path w="1153772" h="434340" extrusionOk="0">
                <a:moveTo>
                  <a:pt x="1135992" y="187960"/>
                </a:moveTo>
                <a:lnTo>
                  <a:pt x="874372" y="11430"/>
                </a:lnTo>
                <a:cubicBezTo>
                  <a:pt x="856592" y="0"/>
                  <a:pt x="833732" y="3810"/>
                  <a:pt x="821032" y="21590"/>
                </a:cubicBezTo>
                <a:cubicBezTo>
                  <a:pt x="809602" y="39370"/>
                  <a:pt x="813412" y="62230"/>
                  <a:pt x="831192" y="74930"/>
                </a:cubicBezTo>
                <a:lnTo>
                  <a:pt x="989942" y="181610"/>
                </a:lnTo>
                <a:lnTo>
                  <a:pt x="0" y="181610"/>
                </a:lnTo>
                <a:lnTo>
                  <a:pt x="0" y="257810"/>
                </a:lnTo>
                <a:lnTo>
                  <a:pt x="989942" y="257810"/>
                </a:lnTo>
                <a:lnTo>
                  <a:pt x="831192" y="364490"/>
                </a:lnTo>
                <a:cubicBezTo>
                  <a:pt x="813412" y="375920"/>
                  <a:pt x="809602" y="400050"/>
                  <a:pt x="821032" y="417830"/>
                </a:cubicBezTo>
                <a:cubicBezTo>
                  <a:pt x="828652" y="429260"/>
                  <a:pt x="840082" y="434340"/>
                  <a:pt x="852782" y="434340"/>
                </a:cubicBezTo>
                <a:cubicBezTo>
                  <a:pt x="860402" y="434340"/>
                  <a:pt x="868022" y="431800"/>
                  <a:pt x="874372" y="427990"/>
                </a:cubicBezTo>
                <a:lnTo>
                  <a:pt x="1137262" y="251460"/>
                </a:lnTo>
                <a:cubicBezTo>
                  <a:pt x="1147422" y="243840"/>
                  <a:pt x="1153772" y="232410"/>
                  <a:pt x="1153772" y="219710"/>
                </a:cubicBezTo>
                <a:cubicBezTo>
                  <a:pt x="1153772" y="207010"/>
                  <a:pt x="1147422" y="195580"/>
                  <a:pt x="1135992" y="18796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1"/>
          <p:cNvSpPr/>
          <p:nvPr/>
        </p:nvSpPr>
        <p:spPr>
          <a:xfrm rot="-5400000">
            <a:off x="8732433" y="8879565"/>
            <a:ext cx="233240" cy="87804"/>
          </a:xfrm>
          <a:custGeom>
            <a:avLst/>
            <a:gdLst/>
            <a:ahLst/>
            <a:cxnLst/>
            <a:rect l="l" t="t" r="r" b="b"/>
            <a:pathLst>
              <a:path w="1153772" h="434340" extrusionOk="0">
                <a:moveTo>
                  <a:pt x="1135992" y="187960"/>
                </a:moveTo>
                <a:lnTo>
                  <a:pt x="874372" y="11430"/>
                </a:lnTo>
                <a:cubicBezTo>
                  <a:pt x="856592" y="0"/>
                  <a:pt x="833732" y="3810"/>
                  <a:pt x="821032" y="21590"/>
                </a:cubicBezTo>
                <a:cubicBezTo>
                  <a:pt x="809602" y="39370"/>
                  <a:pt x="813412" y="62230"/>
                  <a:pt x="831192" y="74930"/>
                </a:cubicBezTo>
                <a:lnTo>
                  <a:pt x="989942" y="181610"/>
                </a:lnTo>
                <a:lnTo>
                  <a:pt x="0" y="181610"/>
                </a:lnTo>
                <a:lnTo>
                  <a:pt x="0" y="257810"/>
                </a:lnTo>
                <a:lnTo>
                  <a:pt x="989942" y="257810"/>
                </a:lnTo>
                <a:lnTo>
                  <a:pt x="831192" y="364490"/>
                </a:lnTo>
                <a:cubicBezTo>
                  <a:pt x="813412" y="375920"/>
                  <a:pt x="809602" y="400050"/>
                  <a:pt x="821032" y="417830"/>
                </a:cubicBezTo>
                <a:cubicBezTo>
                  <a:pt x="828652" y="429260"/>
                  <a:pt x="840082" y="434340"/>
                  <a:pt x="852782" y="434340"/>
                </a:cubicBezTo>
                <a:cubicBezTo>
                  <a:pt x="860402" y="434340"/>
                  <a:pt x="868022" y="431800"/>
                  <a:pt x="874372" y="427990"/>
                </a:cubicBezTo>
                <a:lnTo>
                  <a:pt x="1137262" y="251460"/>
                </a:lnTo>
                <a:cubicBezTo>
                  <a:pt x="1147422" y="243840"/>
                  <a:pt x="1153772" y="232410"/>
                  <a:pt x="1153772" y="219710"/>
                </a:cubicBezTo>
                <a:cubicBezTo>
                  <a:pt x="1153772" y="207010"/>
                  <a:pt x="1147422" y="195580"/>
                  <a:pt x="1135992" y="18796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1"/>
          <p:cNvSpPr txBox="1"/>
          <p:nvPr/>
        </p:nvSpPr>
        <p:spPr>
          <a:xfrm>
            <a:off x="8849566" y="1999925"/>
            <a:ext cx="8249317" cy="511679"/>
          </a:xfrm>
          <a:prstGeom prst="rect">
            <a:avLst/>
          </a:prstGeom>
          <a:noFill/>
          <a:ln>
            <a:noFill/>
          </a:ln>
        </p:spPr>
        <p:txBody>
          <a:bodyPr spcFirstLastPara="1" wrap="square" lIns="0" tIns="0" rIns="0" bIns="0" anchor="t" anchorCtr="0">
            <a:spAutoFit/>
          </a:bodyPr>
          <a:lstStyle/>
          <a:p>
            <a:pPr marL="0" marR="0" lvl="0" indent="0" algn="l" rtl="0">
              <a:lnSpc>
                <a:spcPct val="175000"/>
              </a:lnSpc>
              <a:spcBef>
                <a:spcPts val="0"/>
              </a:spcBef>
              <a:spcAft>
                <a:spcPts val="0"/>
              </a:spcAft>
              <a:buNone/>
            </a:pPr>
            <a:r>
              <a:rPr lang="en-US" sz="1900" b="0" i="0" u="none" strike="noStrike" cap="none" dirty="0">
                <a:solidFill>
                  <a:srgbClr val="FFFFFF"/>
                </a:solidFill>
                <a:latin typeface="Arial"/>
                <a:ea typeface="Arial"/>
                <a:cs typeface="Arial"/>
                <a:sym typeface="Arial"/>
              </a:rPr>
              <a:t>   Urba</a:t>
            </a:r>
            <a:r>
              <a:rPr lang="en-US" sz="1900" dirty="0">
                <a:solidFill>
                  <a:srgbClr val="FFFFFF"/>
                </a:solidFill>
              </a:rPr>
              <a:t>n Biodiversity</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Shape 308"/>
        <p:cNvGrpSpPr/>
        <p:nvPr/>
      </p:nvGrpSpPr>
      <p:grpSpPr>
        <a:xfrm>
          <a:off x="0" y="0"/>
          <a:ext cx="0" cy="0"/>
          <a:chOff x="0" y="0"/>
          <a:chExt cx="0" cy="0"/>
        </a:xfrm>
      </p:grpSpPr>
      <p:grpSp>
        <p:nvGrpSpPr>
          <p:cNvPr id="309" name="Google Shape;309;p22"/>
          <p:cNvGrpSpPr/>
          <p:nvPr/>
        </p:nvGrpSpPr>
        <p:grpSpPr>
          <a:xfrm>
            <a:off x="10553668" y="5738551"/>
            <a:ext cx="4687602" cy="694763"/>
            <a:chOff x="-77936" y="777875"/>
            <a:chExt cx="6250136" cy="926350"/>
          </a:xfrm>
        </p:grpSpPr>
        <p:sp>
          <p:nvSpPr>
            <p:cNvPr id="310" name="Google Shape;310;p22"/>
            <p:cNvSpPr txBox="1"/>
            <p:nvPr/>
          </p:nvSpPr>
          <p:spPr>
            <a:xfrm>
              <a:off x="-77936" y="904006"/>
              <a:ext cx="6172200" cy="800219"/>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sz="3000" dirty="0">
                  <a:solidFill>
                    <a:srgbClr val="37C9EF"/>
                  </a:solidFill>
                </a:rPr>
                <a:t>ENERGY SAVINGS</a:t>
              </a:r>
              <a:endParaRPr dirty="0"/>
            </a:p>
          </p:txBody>
        </p:sp>
        <p:sp>
          <p:nvSpPr>
            <p:cNvPr id="311" name="Google Shape;311;p22"/>
            <p:cNvSpPr txBox="1"/>
            <p:nvPr/>
          </p:nvSpPr>
          <p:spPr>
            <a:xfrm>
              <a:off x="0" y="777875"/>
              <a:ext cx="6172200" cy="641985"/>
            </a:xfrm>
            <a:prstGeom prst="rect">
              <a:avLst/>
            </a:prstGeom>
            <a:noFill/>
            <a:ln>
              <a:noFill/>
            </a:ln>
          </p:spPr>
          <p:txBody>
            <a:bodyPr spcFirstLastPara="1" wrap="square" lIns="0" tIns="0" rIns="0" bIns="0" anchor="t" anchorCtr="0">
              <a:spAutoFit/>
            </a:bodyPr>
            <a:lstStyle/>
            <a:p>
              <a:pPr marL="0" marR="0" lvl="0" indent="0" algn="l" rtl="0">
                <a:lnSpc>
                  <a:spcPct val="233333"/>
                </a:lnSpc>
                <a:spcBef>
                  <a:spcPts val="0"/>
                </a:spcBef>
                <a:spcAft>
                  <a:spcPts val="0"/>
                </a:spcAft>
                <a:buNone/>
              </a:pPr>
              <a:endParaRPr sz="1800" b="0" i="0" u="none" strike="noStrike" cap="none">
                <a:solidFill>
                  <a:schemeClr val="dk1"/>
                </a:solidFill>
                <a:latin typeface="Arial"/>
                <a:ea typeface="Arial"/>
                <a:cs typeface="Arial"/>
                <a:sym typeface="Arial"/>
              </a:endParaRPr>
            </a:p>
          </p:txBody>
        </p:sp>
      </p:grpSp>
      <p:grpSp>
        <p:nvGrpSpPr>
          <p:cNvPr id="312" name="Google Shape;312;p22"/>
          <p:cNvGrpSpPr/>
          <p:nvPr/>
        </p:nvGrpSpPr>
        <p:grpSpPr>
          <a:xfrm>
            <a:off x="10574450" y="6346245"/>
            <a:ext cx="4848225" cy="1356968"/>
            <a:chOff x="-292100" y="777875"/>
            <a:chExt cx="6464300" cy="1809291"/>
          </a:xfrm>
        </p:grpSpPr>
        <p:sp>
          <p:nvSpPr>
            <p:cNvPr id="313" name="Google Shape;313;p22"/>
            <p:cNvSpPr txBox="1"/>
            <p:nvPr/>
          </p:nvSpPr>
          <p:spPr>
            <a:xfrm>
              <a:off x="-292100" y="1786947"/>
              <a:ext cx="6172200" cy="800219"/>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sz="3000" b="0" i="0" u="none" strike="noStrike" cap="none" dirty="0">
                  <a:solidFill>
                    <a:srgbClr val="37C9EF"/>
                  </a:solidFill>
                  <a:latin typeface="Arial"/>
                  <a:ea typeface="Arial"/>
                  <a:cs typeface="Arial"/>
                  <a:sym typeface="Arial"/>
                </a:rPr>
                <a:t>ECONOMICAL SAVINGS</a:t>
              </a:r>
              <a:endParaRPr dirty="0"/>
            </a:p>
          </p:txBody>
        </p:sp>
        <p:sp>
          <p:nvSpPr>
            <p:cNvPr id="314" name="Google Shape;314;p22"/>
            <p:cNvSpPr txBox="1"/>
            <p:nvPr/>
          </p:nvSpPr>
          <p:spPr>
            <a:xfrm>
              <a:off x="0" y="777875"/>
              <a:ext cx="6172200" cy="641985"/>
            </a:xfrm>
            <a:prstGeom prst="rect">
              <a:avLst/>
            </a:prstGeom>
            <a:noFill/>
            <a:ln>
              <a:noFill/>
            </a:ln>
          </p:spPr>
          <p:txBody>
            <a:bodyPr spcFirstLastPara="1" wrap="square" lIns="0" tIns="0" rIns="0" bIns="0" anchor="t" anchorCtr="0">
              <a:spAutoFit/>
            </a:bodyPr>
            <a:lstStyle/>
            <a:p>
              <a:pPr marL="0" marR="0" lvl="0" indent="0" algn="l" rtl="0">
                <a:lnSpc>
                  <a:spcPct val="233333"/>
                </a:lnSpc>
                <a:spcBef>
                  <a:spcPts val="0"/>
                </a:spcBef>
                <a:spcAft>
                  <a:spcPts val="0"/>
                </a:spcAft>
                <a:buNone/>
              </a:pPr>
              <a:endParaRPr sz="1800" b="0" i="0" u="none" strike="noStrike" cap="none">
                <a:solidFill>
                  <a:schemeClr val="dk1"/>
                </a:solidFill>
                <a:latin typeface="Arial"/>
                <a:ea typeface="Arial"/>
                <a:cs typeface="Arial"/>
                <a:sym typeface="Arial"/>
              </a:endParaRPr>
            </a:p>
          </p:txBody>
        </p:sp>
      </p:grpSp>
      <p:sp>
        <p:nvSpPr>
          <p:cNvPr id="315" name="Google Shape;315;p22"/>
          <p:cNvSpPr txBox="1"/>
          <p:nvPr/>
        </p:nvSpPr>
        <p:spPr>
          <a:xfrm>
            <a:off x="7696200" y="6821805"/>
            <a:ext cx="4629150" cy="4953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sz="3000" b="0" i="0" u="none" strike="noStrike" cap="none">
                <a:solidFill>
                  <a:srgbClr val="37C9EF"/>
                </a:solidFill>
                <a:latin typeface="Arial"/>
                <a:ea typeface="Arial"/>
                <a:cs typeface="Arial"/>
                <a:sym typeface="Arial"/>
              </a:rPr>
              <a:t>ETC</a:t>
            </a:r>
            <a:endParaRPr/>
          </a:p>
        </p:txBody>
      </p:sp>
      <p:grpSp>
        <p:nvGrpSpPr>
          <p:cNvPr id="316" name="Google Shape;316;p22"/>
          <p:cNvGrpSpPr/>
          <p:nvPr/>
        </p:nvGrpSpPr>
        <p:grpSpPr>
          <a:xfrm>
            <a:off x="9734550" y="1196778"/>
            <a:ext cx="6747101" cy="2754944"/>
            <a:chOff x="0" y="0"/>
            <a:chExt cx="8996135" cy="3673259"/>
          </a:xfrm>
        </p:grpSpPr>
        <p:sp>
          <p:nvSpPr>
            <p:cNvPr id="317" name="Google Shape;317;p22"/>
            <p:cNvSpPr/>
            <p:nvPr/>
          </p:nvSpPr>
          <p:spPr>
            <a:xfrm>
              <a:off x="0" y="0"/>
              <a:ext cx="8996135" cy="3673259"/>
            </a:xfrm>
            <a:custGeom>
              <a:avLst/>
              <a:gdLst/>
              <a:ahLst/>
              <a:cxnLst/>
              <a:rect l="l" t="t" r="r" b="b"/>
              <a:pathLst>
                <a:path w="7266787" h="2967140" extrusionOk="0">
                  <a:moveTo>
                    <a:pt x="0" y="0"/>
                  </a:moveTo>
                  <a:lnTo>
                    <a:pt x="0" y="2967140"/>
                  </a:lnTo>
                  <a:lnTo>
                    <a:pt x="7266787" y="2967140"/>
                  </a:lnTo>
                  <a:lnTo>
                    <a:pt x="7266787" y="0"/>
                  </a:lnTo>
                  <a:lnTo>
                    <a:pt x="0" y="0"/>
                  </a:lnTo>
                  <a:close/>
                  <a:moveTo>
                    <a:pt x="7205828" y="2906180"/>
                  </a:moveTo>
                  <a:lnTo>
                    <a:pt x="59690" y="2906180"/>
                  </a:lnTo>
                  <a:lnTo>
                    <a:pt x="59690" y="59690"/>
                  </a:lnTo>
                  <a:lnTo>
                    <a:pt x="7205828" y="59690"/>
                  </a:lnTo>
                  <a:lnTo>
                    <a:pt x="7205828" y="2906180"/>
                  </a:lnTo>
                  <a:close/>
                </a:path>
              </a:pathLst>
            </a:custGeom>
            <a:solidFill>
              <a:srgbClr val="37C9EF"/>
            </a:solidFill>
            <a:ln>
              <a:noFill/>
            </a:ln>
          </p:spPr>
        </p:sp>
        <p:sp>
          <p:nvSpPr>
            <p:cNvPr id="318" name="Google Shape;318;p22"/>
            <p:cNvSpPr txBox="1"/>
            <p:nvPr/>
          </p:nvSpPr>
          <p:spPr>
            <a:xfrm>
              <a:off x="1119867" y="696804"/>
              <a:ext cx="7112000" cy="1378839"/>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5600" b="0" i="0" u="none" strike="noStrike" cap="none" dirty="0">
                  <a:solidFill>
                    <a:srgbClr val="FFFFFF"/>
                  </a:solidFill>
                  <a:latin typeface="Arial"/>
                  <a:ea typeface="Arial"/>
                  <a:cs typeface="Arial"/>
                  <a:sym typeface="Arial"/>
                </a:rPr>
                <a:t>Value Proposal</a:t>
              </a:r>
              <a:endParaRPr dirty="0"/>
            </a:p>
          </p:txBody>
        </p:sp>
      </p:grpSp>
      <p:pic>
        <p:nvPicPr>
          <p:cNvPr id="319" name="Google Shape;319;p22"/>
          <p:cNvPicPr preferRelativeResize="0"/>
          <p:nvPr/>
        </p:nvPicPr>
        <p:blipFill rotWithShape="1">
          <a:blip r:embed="rId3">
            <a:alphaModFix/>
          </a:blip>
          <a:srcRect/>
          <a:stretch/>
        </p:blipFill>
        <p:spPr>
          <a:xfrm>
            <a:off x="-1047750" y="-1769150"/>
            <a:ext cx="9700641" cy="12934188"/>
          </a:xfrm>
          <a:prstGeom prst="rect">
            <a:avLst/>
          </a:prstGeom>
          <a:noFill/>
          <a:ln>
            <a:noFill/>
          </a:ln>
        </p:spPr>
      </p:pic>
      <p:grpSp>
        <p:nvGrpSpPr>
          <p:cNvPr id="320" name="Google Shape;320;p22"/>
          <p:cNvGrpSpPr/>
          <p:nvPr/>
        </p:nvGrpSpPr>
        <p:grpSpPr>
          <a:xfrm>
            <a:off x="10612120" y="8374617"/>
            <a:ext cx="5296330" cy="1200329"/>
            <a:chOff x="0" y="1105216"/>
            <a:chExt cx="7061773" cy="1600439"/>
          </a:xfrm>
        </p:grpSpPr>
        <p:sp>
          <p:nvSpPr>
            <p:cNvPr id="321" name="Google Shape;321;p22"/>
            <p:cNvSpPr txBox="1"/>
            <p:nvPr/>
          </p:nvSpPr>
          <p:spPr>
            <a:xfrm>
              <a:off x="0" y="1105216"/>
              <a:ext cx="7061773" cy="1600439"/>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sz="3000" b="0" i="0" u="none" strike="noStrike" cap="none" dirty="0">
                  <a:solidFill>
                    <a:srgbClr val="37C9EF"/>
                  </a:solidFill>
                  <a:latin typeface="Arial"/>
                  <a:ea typeface="Arial"/>
                  <a:cs typeface="Arial"/>
                  <a:sym typeface="Arial"/>
                </a:rPr>
                <a:t>PRODUCTS WITH HIGHER ADDED VALUE</a:t>
              </a:r>
              <a:endParaRPr dirty="0"/>
            </a:p>
          </p:txBody>
        </p:sp>
        <p:sp>
          <p:nvSpPr>
            <p:cNvPr id="322" name="Google Shape;322;p22"/>
            <p:cNvSpPr txBox="1"/>
            <p:nvPr/>
          </p:nvSpPr>
          <p:spPr>
            <a:xfrm>
              <a:off x="0" y="1438275"/>
              <a:ext cx="6172200" cy="641985"/>
            </a:xfrm>
            <a:prstGeom prst="rect">
              <a:avLst/>
            </a:prstGeom>
            <a:noFill/>
            <a:ln>
              <a:noFill/>
            </a:ln>
          </p:spPr>
          <p:txBody>
            <a:bodyPr spcFirstLastPara="1" wrap="square" lIns="0" tIns="0" rIns="0" bIns="0" anchor="t" anchorCtr="0">
              <a:spAutoFit/>
            </a:bodyPr>
            <a:lstStyle/>
            <a:p>
              <a:pPr marL="0" marR="0" lvl="0" indent="0" algn="l" rtl="0">
                <a:lnSpc>
                  <a:spcPct val="233333"/>
                </a:lnSpc>
                <a:spcBef>
                  <a:spcPts val="0"/>
                </a:spcBef>
                <a:spcAft>
                  <a:spcPts val="0"/>
                </a:spcAft>
                <a:buNone/>
              </a:pPr>
              <a:endParaRPr sz="1800" b="0" i="0" u="none" strike="noStrike" cap="none">
                <a:solidFill>
                  <a:schemeClr val="dk1"/>
                </a:solidFill>
                <a:latin typeface="Arial"/>
                <a:ea typeface="Arial"/>
                <a:cs typeface="Arial"/>
                <a:sym typeface="Arial"/>
              </a:endParaRPr>
            </a:p>
          </p:txBody>
        </p:sp>
      </p:grpSp>
      <p:grpSp>
        <p:nvGrpSpPr>
          <p:cNvPr id="323" name="Google Shape;323;p22"/>
          <p:cNvGrpSpPr/>
          <p:nvPr/>
        </p:nvGrpSpPr>
        <p:grpSpPr>
          <a:xfrm>
            <a:off x="10584411" y="4325889"/>
            <a:ext cx="8065539" cy="1463242"/>
            <a:chOff x="-4581852" y="129271"/>
            <a:chExt cx="10754052" cy="1950989"/>
          </a:xfrm>
        </p:grpSpPr>
        <p:sp>
          <p:nvSpPr>
            <p:cNvPr id="324" name="Google Shape;324;p22"/>
            <p:cNvSpPr txBox="1"/>
            <p:nvPr/>
          </p:nvSpPr>
          <p:spPr>
            <a:xfrm>
              <a:off x="-4581852" y="129271"/>
              <a:ext cx="6172200" cy="800219"/>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sz="3000" dirty="0">
                  <a:solidFill>
                    <a:srgbClr val="37C9EF"/>
                  </a:solidFill>
                </a:rPr>
                <a:t>FOOD PRODUCTION</a:t>
              </a:r>
              <a:endParaRPr dirty="0"/>
            </a:p>
          </p:txBody>
        </p:sp>
        <p:sp>
          <p:nvSpPr>
            <p:cNvPr id="325" name="Google Shape;325;p22"/>
            <p:cNvSpPr txBox="1"/>
            <p:nvPr/>
          </p:nvSpPr>
          <p:spPr>
            <a:xfrm>
              <a:off x="0" y="1438275"/>
              <a:ext cx="6172200" cy="641985"/>
            </a:xfrm>
            <a:prstGeom prst="rect">
              <a:avLst/>
            </a:prstGeom>
            <a:noFill/>
            <a:ln>
              <a:noFill/>
            </a:ln>
          </p:spPr>
          <p:txBody>
            <a:bodyPr spcFirstLastPara="1" wrap="square" lIns="0" tIns="0" rIns="0" bIns="0" anchor="t" anchorCtr="0">
              <a:spAutoFit/>
            </a:bodyPr>
            <a:lstStyle/>
            <a:p>
              <a:pPr marL="0" marR="0" lvl="0" indent="0" algn="l" rtl="0">
                <a:lnSpc>
                  <a:spcPct val="233333"/>
                </a:lnSpc>
                <a:spcBef>
                  <a:spcPts val="0"/>
                </a:spcBef>
                <a:spcAft>
                  <a:spcPts val="0"/>
                </a:spcAft>
                <a:buNone/>
              </a:pPr>
              <a:endParaRPr sz="1800" b="0" i="0" u="none" strike="noStrike" cap="none">
                <a:solidFill>
                  <a:schemeClr val="dk1"/>
                </a:solidFill>
                <a:latin typeface="Arial"/>
                <a:ea typeface="Arial"/>
                <a:cs typeface="Arial"/>
                <a:sym typeface="Arial"/>
              </a:endParaRPr>
            </a:p>
          </p:txBody>
        </p:sp>
      </p:grpSp>
      <p:pic>
        <p:nvPicPr>
          <p:cNvPr id="326" name="Google Shape;326;p22"/>
          <p:cNvPicPr preferRelativeResize="0"/>
          <p:nvPr/>
        </p:nvPicPr>
        <p:blipFill rotWithShape="1">
          <a:blip r:embed="rId4">
            <a:alphaModFix/>
          </a:blip>
          <a:srcRect/>
          <a:stretch/>
        </p:blipFill>
        <p:spPr>
          <a:xfrm>
            <a:off x="9734550" y="4552090"/>
            <a:ext cx="591410" cy="591410"/>
          </a:xfrm>
          <a:prstGeom prst="rect">
            <a:avLst/>
          </a:prstGeom>
          <a:noFill/>
          <a:ln>
            <a:noFill/>
          </a:ln>
        </p:spPr>
      </p:pic>
      <p:pic>
        <p:nvPicPr>
          <p:cNvPr id="327" name="Google Shape;327;p22"/>
          <p:cNvPicPr preferRelativeResize="0"/>
          <p:nvPr/>
        </p:nvPicPr>
        <p:blipFill rotWithShape="1">
          <a:blip r:embed="rId4">
            <a:alphaModFix/>
          </a:blip>
          <a:srcRect/>
          <a:stretch/>
        </p:blipFill>
        <p:spPr>
          <a:xfrm>
            <a:off x="9715070" y="5762839"/>
            <a:ext cx="591410" cy="591410"/>
          </a:xfrm>
          <a:prstGeom prst="rect">
            <a:avLst/>
          </a:prstGeom>
          <a:noFill/>
          <a:ln>
            <a:noFill/>
          </a:ln>
        </p:spPr>
      </p:pic>
      <p:pic>
        <p:nvPicPr>
          <p:cNvPr id="328" name="Google Shape;328;p22"/>
          <p:cNvPicPr preferRelativeResize="0"/>
          <p:nvPr/>
        </p:nvPicPr>
        <p:blipFill rotWithShape="1">
          <a:blip r:embed="rId4">
            <a:alphaModFix/>
          </a:blip>
          <a:srcRect/>
          <a:stretch/>
        </p:blipFill>
        <p:spPr>
          <a:xfrm>
            <a:off x="9734550" y="7021400"/>
            <a:ext cx="591410" cy="591410"/>
          </a:xfrm>
          <a:prstGeom prst="rect">
            <a:avLst/>
          </a:prstGeom>
          <a:noFill/>
          <a:ln>
            <a:noFill/>
          </a:ln>
        </p:spPr>
      </p:pic>
      <p:pic>
        <p:nvPicPr>
          <p:cNvPr id="329" name="Google Shape;329;p22"/>
          <p:cNvPicPr preferRelativeResize="0"/>
          <p:nvPr/>
        </p:nvPicPr>
        <p:blipFill rotWithShape="1">
          <a:blip r:embed="rId4">
            <a:alphaModFix/>
          </a:blip>
          <a:srcRect/>
          <a:stretch/>
        </p:blipFill>
        <p:spPr>
          <a:xfrm>
            <a:off x="9734550" y="8648700"/>
            <a:ext cx="591410" cy="59141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33"/>
        <p:cNvGrpSpPr/>
        <p:nvPr/>
      </p:nvGrpSpPr>
      <p:grpSpPr>
        <a:xfrm>
          <a:off x="0" y="0"/>
          <a:ext cx="0" cy="0"/>
          <a:chOff x="0" y="0"/>
          <a:chExt cx="0" cy="0"/>
        </a:xfrm>
      </p:grpSpPr>
      <p:pic>
        <p:nvPicPr>
          <p:cNvPr id="334" name="Google Shape;334;p23"/>
          <p:cNvPicPr preferRelativeResize="0"/>
          <p:nvPr/>
        </p:nvPicPr>
        <p:blipFill rotWithShape="1">
          <a:blip r:embed="rId3">
            <a:alphaModFix/>
          </a:blip>
          <a:srcRect l="2296" r="2296"/>
          <a:stretch/>
        </p:blipFill>
        <p:spPr>
          <a:xfrm>
            <a:off x="-1028700" y="0"/>
            <a:ext cx="13994892" cy="11001375"/>
          </a:xfrm>
          <a:prstGeom prst="rect">
            <a:avLst/>
          </a:prstGeom>
          <a:noFill/>
          <a:ln>
            <a:noFill/>
          </a:ln>
        </p:spPr>
      </p:pic>
      <p:sp>
        <p:nvSpPr>
          <p:cNvPr id="335" name="Google Shape;335;p23"/>
          <p:cNvSpPr/>
          <p:nvPr/>
        </p:nvSpPr>
        <p:spPr>
          <a:xfrm>
            <a:off x="11943558" y="1933418"/>
            <a:ext cx="9731966" cy="1697669"/>
          </a:xfrm>
          <a:custGeom>
            <a:avLst/>
            <a:gdLst/>
            <a:ahLst/>
            <a:cxnLst/>
            <a:rect l="l" t="t" r="r" b="b"/>
            <a:pathLst>
              <a:path w="10481557" h="1828430" extrusionOk="0">
                <a:moveTo>
                  <a:pt x="0" y="0"/>
                </a:moveTo>
                <a:lnTo>
                  <a:pt x="0" y="1828430"/>
                </a:lnTo>
                <a:lnTo>
                  <a:pt x="10481557" y="1828430"/>
                </a:lnTo>
                <a:lnTo>
                  <a:pt x="10481557" y="0"/>
                </a:lnTo>
                <a:lnTo>
                  <a:pt x="0" y="0"/>
                </a:lnTo>
                <a:close/>
                <a:moveTo>
                  <a:pt x="10420597" y="1767470"/>
                </a:moveTo>
                <a:lnTo>
                  <a:pt x="59690" y="1767470"/>
                </a:lnTo>
                <a:lnTo>
                  <a:pt x="59690" y="59690"/>
                </a:lnTo>
                <a:lnTo>
                  <a:pt x="10420597" y="59690"/>
                </a:lnTo>
                <a:lnTo>
                  <a:pt x="10420597" y="1767470"/>
                </a:lnTo>
                <a:close/>
              </a:path>
            </a:pathLst>
          </a:custGeom>
          <a:solidFill>
            <a:srgbClr val="37C9EF"/>
          </a:solidFill>
          <a:ln>
            <a:noFill/>
          </a:ln>
        </p:spPr>
      </p:sp>
      <p:sp>
        <p:nvSpPr>
          <p:cNvPr id="336" name="Google Shape;336;p23"/>
          <p:cNvSpPr txBox="1"/>
          <p:nvPr/>
        </p:nvSpPr>
        <p:spPr>
          <a:xfrm>
            <a:off x="13155023" y="2453640"/>
            <a:ext cx="7693720" cy="77559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4200" b="0" i="0" u="none" strike="noStrike" cap="none" dirty="0">
                <a:solidFill>
                  <a:srgbClr val="FFFFFF"/>
                </a:solidFill>
                <a:latin typeface="Arial"/>
                <a:ea typeface="Arial"/>
                <a:cs typeface="Arial"/>
                <a:sym typeface="Arial"/>
              </a:rPr>
              <a:t>THANKS!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grpSp>
        <p:nvGrpSpPr>
          <p:cNvPr id="174" name="Google Shape;174;ge35cce898c_0_69"/>
          <p:cNvGrpSpPr/>
          <p:nvPr/>
        </p:nvGrpSpPr>
        <p:grpSpPr>
          <a:xfrm>
            <a:off x="0" y="-250"/>
            <a:ext cx="12287300" cy="10287000"/>
            <a:chOff x="0" y="1285878"/>
            <a:chExt cx="4429133" cy="3708096"/>
          </a:xfrm>
        </p:grpSpPr>
        <p:pic>
          <p:nvPicPr>
            <p:cNvPr id="175" name="Google Shape;175;ge35cce898c_0_69"/>
            <p:cNvPicPr preferRelativeResize="0"/>
            <p:nvPr/>
          </p:nvPicPr>
          <p:blipFill rotWithShape="1">
            <a:blip r:embed="rId3">
              <a:alphaModFix/>
            </a:blip>
            <a:srcRect l="51562" t="18156" b="3178"/>
            <a:stretch/>
          </p:blipFill>
          <p:spPr>
            <a:xfrm>
              <a:off x="0" y="1285878"/>
              <a:ext cx="4429133" cy="3708096"/>
            </a:xfrm>
            <a:prstGeom prst="rect">
              <a:avLst/>
            </a:prstGeom>
            <a:noFill/>
            <a:ln>
              <a:noFill/>
            </a:ln>
          </p:spPr>
        </p:pic>
        <p:sp>
          <p:nvSpPr>
            <p:cNvPr id="176" name="Google Shape;176;ge35cce898c_0_69"/>
            <p:cNvSpPr/>
            <p:nvPr/>
          </p:nvSpPr>
          <p:spPr>
            <a:xfrm>
              <a:off x="1603875" y="1396500"/>
              <a:ext cx="2599500" cy="2060100"/>
            </a:xfrm>
            <a:prstGeom prst="rect">
              <a:avLst/>
            </a:prstGeom>
            <a:solidFill>
              <a:schemeClr val="lt1"/>
            </a:solidFill>
            <a:ln>
              <a:noFill/>
            </a:ln>
          </p:spPr>
          <p:txBody>
            <a:bodyPr spcFirstLastPara="1" wrap="square" lIns="182850" tIns="182850" rIns="182850" bIns="182850" anchor="ctr" anchorCtr="0">
              <a:noAutofit/>
            </a:bodyPr>
            <a:lstStyle/>
            <a:p>
              <a:endParaRPr sz="2800"/>
            </a:p>
          </p:txBody>
        </p:sp>
      </p:grpSp>
      <p:sp>
        <p:nvSpPr>
          <p:cNvPr id="177" name="Google Shape;177;ge35cce898c_0_69"/>
          <p:cNvSpPr txBox="1"/>
          <p:nvPr/>
        </p:nvSpPr>
        <p:spPr>
          <a:xfrm>
            <a:off x="11858700" y="7169600"/>
            <a:ext cx="5180400" cy="1538822"/>
          </a:xfrm>
          <a:prstGeom prst="rect">
            <a:avLst/>
          </a:prstGeom>
          <a:noFill/>
          <a:ln>
            <a:noFill/>
          </a:ln>
        </p:spPr>
        <p:txBody>
          <a:bodyPr spcFirstLastPara="1" wrap="square" lIns="182850" tIns="182850" rIns="182850" bIns="182850" anchor="t" anchorCtr="0">
            <a:spAutoFit/>
          </a:bodyPr>
          <a:lstStyle/>
          <a:p>
            <a:r>
              <a:rPr lang="es" sz="7600" b="1" i="1">
                <a:solidFill>
                  <a:srgbClr val="384D5F"/>
                </a:solidFill>
                <a:latin typeface="Poppins"/>
                <a:ea typeface="Poppins"/>
                <a:cs typeface="Poppins"/>
                <a:sym typeface="Poppins"/>
              </a:rPr>
              <a:t>Bad news</a:t>
            </a:r>
            <a:endParaRPr sz="7600" b="1" i="1">
              <a:solidFill>
                <a:srgbClr val="384D5F"/>
              </a:solidFill>
              <a:latin typeface="Poppins"/>
              <a:ea typeface="Poppins"/>
              <a:cs typeface="Poppins"/>
              <a:sym typeface="Poppins"/>
            </a:endParaRPr>
          </a:p>
        </p:txBody>
      </p:sp>
      <p:sp>
        <p:nvSpPr>
          <p:cNvPr id="178" name="Google Shape;178;ge35cce898c_0_69"/>
          <p:cNvSpPr txBox="1"/>
          <p:nvPr/>
        </p:nvSpPr>
        <p:spPr>
          <a:xfrm>
            <a:off x="4701250" y="548750"/>
            <a:ext cx="6581400" cy="800158"/>
          </a:xfrm>
          <a:prstGeom prst="rect">
            <a:avLst/>
          </a:prstGeom>
          <a:noFill/>
          <a:ln>
            <a:noFill/>
          </a:ln>
        </p:spPr>
        <p:txBody>
          <a:bodyPr spcFirstLastPara="1" wrap="square" lIns="182850" tIns="182850" rIns="182850" bIns="182850" anchor="t" anchorCtr="0">
            <a:spAutoFit/>
          </a:bodyPr>
          <a:lstStyle/>
          <a:p>
            <a:r>
              <a:rPr lang="es" sz="2800">
                <a:solidFill>
                  <a:srgbClr val="384D5F"/>
                </a:solidFill>
                <a:latin typeface="Poppins"/>
                <a:ea typeface="Poppins"/>
                <a:cs typeface="Poppins"/>
                <a:sym typeface="Poppins"/>
              </a:rPr>
              <a:t>Cities consume over</a:t>
            </a:r>
            <a:endParaRPr sz="2800">
              <a:solidFill>
                <a:srgbClr val="384D5F"/>
              </a:solidFill>
              <a:latin typeface="Poppins"/>
              <a:ea typeface="Poppins"/>
              <a:cs typeface="Poppins"/>
              <a:sym typeface="Poppins"/>
            </a:endParaRPr>
          </a:p>
        </p:txBody>
      </p:sp>
      <p:sp>
        <p:nvSpPr>
          <p:cNvPr id="179" name="Google Shape;179;ge35cce898c_0_69"/>
          <p:cNvSpPr txBox="1"/>
          <p:nvPr/>
        </p:nvSpPr>
        <p:spPr>
          <a:xfrm>
            <a:off x="4604450" y="945200"/>
            <a:ext cx="7143600" cy="1508045"/>
          </a:xfrm>
          <a:prstGeom prst="rect">
            <a:avLst/>
          </a:prstGeom>
          <a:noFill/>
          <a:ln>
            <a:noFill/>
          </a:ln>
        </p:spPr>
        <p:txBody>
          <a:bodyPr spcFirstLastPara="1" wrap="square" lIns="182850" tIns="182850" rIns="182850" bIns="182850" anchor="t" anchorCtr="0">
            <a:spAutoFit/>
          </a:bodyPr>
          <a:lstStyle/>
          <a:p>
            <a:r>
              <a:rPr lang="es" sz="7400" b="1">
                <a:solidFill>
                  <a:srgbClr val="3D85C6"/>
                </a:solidFill>
                <a:latin typeface="Poppins"/>
                <a:ea typeface="Poppins"/>
                <a:cs typeface="Poppins"/>
                <a:sym typeface="Poppins"/>
              </a:rPr>
              <a:t>two thirds</a:t>
            </a:r>
            <a:endParaRPr sz="7400" b="1">
              <a:solidFill>
                <a:srgbClr val="3D85C6"/>
              </a:solidFill>
              <a:latin typeface="Poppins"/>
              <a:ea typeface="Poppins"/>
              <a:cs typeface="Poppins"/>
              <a:sym typeface="Poppins"/>
            </a:endParaRPr>
          </a:p>
        </p:txBody>
      </p:sp>
      <p:sp>
        <p:nvSpPr>
          <p:cNvPr id="180" name="Google Shape;180;ge35cce898c_0_69"/>
          <p:cNvSpPr txBox="1"/>
          <p:nvPr/>
        </p:nvSpPr>
        <p:spPr>
          <a:xfrm>
            <a:off x="6669000" y="2309851"/>
            <a:ext cx="4950000" cy="800158"/>
          </a:xfrm>
          <a:prstGeom prst="rect">
            <a:avLst/>
          </a:prstGeom>
          <a:noFill/>
          <a:ln>
            <a:noFill/>
          </a:ln>
        </p:spPr>
        <p:txBody>
          <a:bodyPr spcFirstLastPara="1" wrap="square" lIns="182850" tIns="182850" rIns="182850" bIns="182850" anchor="t" anchorCtr="0">
            <a:spAutoFit/>
          </a:bodyPr>
          <a:lstStyle/>
          <a:p>
            <a:r>
              <a:rPr lang="es" sz="2800" b="1">
                <a:solidFill>
                  <a:srgbClr val="384D5F"/>
                </a:solidFill>
                <a:latin typeface="Poppins"/>
                <a:ea typeface="Poppins"/>
                <a:cs typeface="Poppins"/>
                <a:sym typeface="Poppins"/>
              </a:rPr>
              <a:t>of the world´s energy</a:t>
            </a:r>
            <a:endParaRPr sz="2800" b="1">
              <a:solidFill>
                <a:srgbClr val="384D5F"/>
              </a:solidFill>
              <a:latin typeface="Poppins"/>
              <a:ea typeface="Poppins"/>
              <a:cs typeface="Poppins"/>
              <a:sym typeface="Poppins"/>
            </a:endParaRPr>
          </a:p>
        </p:txBody>
      </p:sp>
      <p:sp>
        <p:nvSpPr>
          <p:cNvPr id="181" name="Google Shape;181;ge35cce898c_0_69"/>
          <p:cNvSpPr txBox="1"/>
          <p:nvPr/>
        </p:nvSpPr>
        <p:spPr>
          <a:xfrm>
            <a:off x="4788726" y="3350201"/>
            <a:ext cx="6581400" cy="800158"/>
          </a:xfrm>
          <a:prstGeom prst="rect">
            <a:avLst/>
          </a:prstGeom>
          <a:noFill/>
          <a:ln>
            <a:noFill/>
          </a:ln>
        </p:spPr>
        <p:txBody>
          <a:bodyPr spcFirstLastPara="1" wrap="square" lIns="182850" tIns="182850" rIns="182850" bIns="182850" anchor="t" anchorCtr="0">
            <a:spAutoFit/>
          </a:bodyPr>
          <a:lstStyle/>
          <a:p>
            <a:r>
              <a:rPr lang="es" sz="2800">
                <a:solidFill>
                  <a:srgbClr val="384D5F"/>
                </a:solidFill>
                <a:latin typeface="Poppins"/>
                <a:ea typeface="Poppins"/>
                <a:cs typeface="Poppins"/>
                <a:sym typeface="Poppins"/>
              </a:rPr>
              <a:t>and account of</a:t>
            </a:r>
            <a:endParaRPr sz="2800">
              <a:solidFill>
                <a:srgbClr val="384D5F"/>
              </a:solidFill>
              <a:latin typeface="Poppins"/>
              <a:ea typeface="Poppins"/>
              <a:cs typeface="Poppins"/>
              <a:sym typeface="Poppins"/>
            </a:endParaRPr>
          </a:p>
        </p:txBody>
      </p:sp>
      <p:sp>
        <p:nvSpPr>
          <p:cNvPr id="182" name="Google Shape;182;ge35cce898c_0_69"/>
          <p:cNvSpPr txBox="1"/>
          <p:nvPr/>
        </p:nvSpPr>
        <p:spPr>
          <a:xfrm>
            <a:off x="4604450" y="3722026"/>
            <a:ext cx="7143600" cy="1508045"/>
          </a:xfrm>
          <a:prstGeom prst="rect">
            <a:avLst/>
          </a:prstGeom>
          <a:noFill/>
          <a:ln>
            <a:noFill/>
          </a:ln>
        </p:spPr>
        <p:txBody>
          <a:bodyPr spcFirstLastPara="1" wrap="square" lIns="182850" tIns="182850" rIns="182850" bIns="182850" anchor="t" anchorCtr="0">
            <a:spAutoFit/>
          </a:bodyPr>
          <a:lstStyle/>
          <a:p>
            <a:r>
              <a:rPr lang="es" sz="7400" b="1">
                <a:solidFill>
                  <a:srgbClr val="3D85C6"/>
                </a:solidFill>
                <a:latin typeface="Poppins"/>
                <a:ea typeface="Poppins"/>
                <a:cs typeface="Poppins"/>
                <a:sym typeface="Poppins"/>
              </a:rPr>
              <a:t>over 70%</a:t>
            </a:r>
            <a:endParaRPr sz="7400" b="1">
              <a:solidFill>
                <a:srgbClr val="3D85C6"/>
              </a:solidFill>
              <a:latin typeface="Poppins"/>
              <a:ea typeface="Poppins"/>
              <a:cs typeface="Poppins"/>
              <a:sym typeface="Poppins"/>
            </a:endParaRPr>
          </a:p>
        </p:txBody>
      </p:sp>
      <p:sp>
        <p:nvSpPr>
          <p:cNvPr id="183" name="Google Shape;183;ge35cce898c_0_69"/>
          <p:cNvSpPr txBox="1"/>
          <p:nvPr/>
        </p:nvSpPr>
        <p:spPr>
          <a:xfrm>
            <a:off x="6668976" y="5086677"/>
            <a:ext cx="4950000" cy="800158"/>
          </a:xfrm>
          <a:prstGeom prst="rect">
            <a:avLst/>
          </a:prstGeom>
          <a:noFill/>
          <a:ln>
            <a:noFill/>
          </a:ln>
        </p:spPr>
        <p:txBody>
          <a:bodyPr spcFirstLastPara="1" wrap="square" lIns="182850" tIns="182850" rIns="182850" bIns="182850" anchor="t" anchorCtr="0">
            <a:spAutoFit/>
          </a:bodyPr>
          <a:lstStyle/>
          <a:p>
            <a:r>
              <a:rPr lang="es" sz="2800" b="1">
                <a:solidFill>
                  <a:srgbClr val="384D5F"/>
                </a:solidFill>
                <a:latin typeface="Poppins"/>
                <a:ea typeface="Poppins"/>
                <a:cs typeface="Poppins"/>
                <a:sym typeface="Poppins"/>
              </a:rPr>
              <a:t>of global CO2 emissions.</a:t>
            </a:r>
            <a:endParaRPr sz="2800" b="1">
              <a:solidFill>
                <a:srgbClr val="384D5F"/>
              </a:solidFill>
              <a:latin typeface="Poppins"/>
              <a:ea typeface="Poppins"/>
              <a:cs typeface="Poppins"/>
              <a:sym typeface="Poppins"/>
            </a:endParaRPr>
          </a:p>
        </p:txBody>
      </p:sp>
      <p:cxnSp>
        <p:nvCxnSpPr>
          <p:cNvPr id="184" name="Google Shape;184;ge35cce898c_0_69"/>
          <p:cNvCxnSpPr/>
          <p:nvPr/>
        </p:nvCxnSpPr>
        <p:spPr>
          <a:xfrm rot="10800000">
            <a:off x="10346900" y="8708600"/>
            <a:ext cx="6553800" cy="0"/>
          </a:xfrm>
          <a:prstGeom prst="straightConnector1">
            <a:avLst/>
          </a:prstGeom>
          <a:noFill/>
          <a:ln w="19050" cap="flat" cmpd="sng">
            <a:solidFill>
              <a:srgbClr val="384D5F"/>
            </a:solidFill>
            <a:prstDash val="solid"/>
            <a:round/>
            <a:headEnd type="none" w="med" len="med"/>
            <a:tailEnd type="none" w="med" len="med"/>
          </a:ln>
        </p:spPr>
      </p:cxnSp>
      <p:pic>
        <p:nvPicPr>
          <p:cNvPr id="185" name="Google Shape;185;ge35cce898c_0_69"/>
          <p:cNvPicPr preferRelativeResize="0"/>
          <p:nvPr/>
        </p:nvPicPr>
        <p:blipFill rotWithShape="1">
          <a:blip r:embed="rId4">
            <a:alphaModFix amt="10000"/>
          </a:blip>
          <a:srcRect l="19067" t="22252" r="28620" b="10456"/>
          <a:stretch/>
        </p:blipFill>
        <p:spPr>
          <a:xfrm>
            <a:off x="-27649" y="0"/>
            <a:ext cx="18288002" cy="10287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ge35cce898c_0_96"/>
          <p:cNvPicPr preferRelativeResize="0"/>
          <p:nvPr/>
        </p:nvPicPr>
        <p:blipFill>
          <a:blip r:embed="rId3">
            <a:alphaModFix/>
          </a:blip>
          <a:stretch>
            <a:fillRect/>
          </a:stretch>
        </p:blipFill>
        <p:spPr>
          <a:xfrm>
            <a:off x="7664254" y="6890700"/>
            <a:ext cx="10623744" cy="3396300"/>
          </a:xfrm>
          <a:prstGeom prst="rect">
            <a:avLst/>
          </a:prstGeom>
          <a:noFill/>
          <a:ln>
            <a:noFill/>
          </a:ln>
        </p:spPr>
      </p:pic>
      <p:pic>
        <p:nvPicPr>
          <p:cNvPr id="191" name="Google Shape;191;ge35cce898c_0_96"/>
          <p:cNvPicPr preferRelativeResize="0"/>
          <p:nvPr/>
        </p:nvPicPr>
        <p:blipFill rotWithShape="1">
          <a:blip r:embed="rId4">
            <a:alphaModFix/>
          </a:blip>
          <a:srcRect l="13232" t="32120"/>
          <a:stretch/>
        </p:blipFill>
        <p:spPr>
          <a:xfrm>
            <a:off x="0" y="2"/>
            <a:ext cx="10620528" cy="10286996"/>
          </a:xfrm>
          <a:prstGeom prst="rect">
            <a:avLst/>
          </a:prstGeom>
          <a:noFill/>
          <a:ln>
            <a:noFill/>
          </a:ln>
        </p:spPr>
      </p:pic>
      <p:sp>
        <p:nvSpPr>
          <p:cNvPr id="192" name="Google Shape;192;ge35cce898c_0_96"/>
          <p:cNvSpPr txBox="1"/>
          <p:nvPr/>
        </p:nvSpPr>
        <p:spPr>
          <a:xfrm>
            <a:off x="10123250" y="4551300"/>
            <a:ext cx="6471000" cy="2339041"/>
          </a:xfrm>
          <a:prstGeom prst="rect">
            <a:avLst/>
          </a:prstGeom>
          <a:noFill/>
          <a:ln>
            <a:noFill/>
          </a:ln>
        </p:spPr>
        <p:txBody>
          <a:bodyPr spcFirstLastPara="1" wrap="square" lIns="182850" tIns="182850" rIns="182850" bIns="182850" anchor="t" anchorCtr="0">
            <a:spAutoFit/>
          </a:bodyPr>
          <a:lstStyle/>
          <a:p>
            <a:r>
              <a:rPr lang="es" sz="10000" b="1">
                <a:solidFill>
                  <a:srgbClr val="3D85C6"/>
                </a:solidFill>
                <a:latin typeface="Poppins"/>
                <a:ea typeface="Poppins"/>
                <a:cs typeface="Poppins"/>
                <a:sym typeface="Poppins"/>
              </a:rPr>
              <a:t>+90% </a:t>
            </a:r>
            <a:endParaRPr sz="10000" b="1">
              <a:solidFill>
                <a:srgbClr val="3D85C6"/>
              </a:solidFill>
              <a:latin typeface="Poppins"/>
              <a:ea typeface="Poppins"/>
              <a:cs typeface="Poppins"/>
              <a:sym typeface="Poppins"/>
            </a:endParaRPr>
          </a:p>
          <a:p>
            <a:pPr>
              <a:buClr>
                <a:schemeClr val="dk1"/>
              </a:buClr>
              <a:buSzPts val="1100"/>
            </a:pPr>
            <a:r>
              <a:rPr lang="es" sz="2800" b="1">
                <a:solidFill>
                  <a:srgbClr val="384D5F"/>
                </a:solidFill>
                <a:latin typeface="Poppins"/>
                <a:ea typeface="Poppins"/>
                <a:cs typeface="Poppins"/>
                <a:sym typeface="Poppins"/>
              </a:rPr>
              <a:t>living in cities</a:t>
            </a:r>
            <a:endParaRPr sz="2800" b="1">
              <a:solidFill>
                <a:srgbClr val="384D5F"/>
              </a:solidFill>
              <a:latin typeface="Poppins"/>
              <a:ea typeface="Poppins"/>
              <a:cs typeface="Poppins"/>
              <a:sym typeface="Poppins"/>
            </a:endParaRPr>
          </a:p>
        </p:txBody>
      </p:sp>
      <p:sp>
        <p:nvSpPr>
          <p:cNvPr id="193" name="Google Shape;193;ge35cce898c_0_96"/>
          <p:cNvSpPr txBox="1"/>
          <p:nvPr/>
        </p:nvSpPr>
        <p:spPr>
          <a:xfrm>
            <a:off x="10123250" y="3030400"/>
            <a:ext cx="7660200" cy="1661933"/>
          </a:xfrm>
          <a:prstGeom prst="rect">
            <a:avLst/>
          </a:prstGeom>
          <a:noFill/>
          <a:ln>
            <a:noFill/>
          </a:ln>
        </p:spPr>
        <p:txBody>
          <a:bodyPr spcFirstLastPara="1" wrap="square" lIns="182850" tIns="182850" rIns="182850" bIns="182850" anchor="t" anchorCtr="0">
            <a:spAutoFit/>
          </a:bodyPr>
          <a:lstStyle/>
          <a:p>
            <a:pPr>
              <a:buClr>
                <a:schemeClr val="dk1"/>
              </a:buClr>
              <a:buSzPts val="1100"/>
            </a:pPr>
            <a:r>
              <a:rPr lang="es" sz="2800">
                <a:solidFill>
                  <a:srgbClr val="384D5F"/>
                </a:solidFill>
                <a:latin typeface="Poppins"/>
                <a:ea typeface="Poppins"/>
                <a:cs typeface="Poppins"/>
                <a:sym typeface="Poppins"/>
              </a:rPr>
              <a:t>In Latin America and Argentina</a:t>
            </a:r>
            <a:endParaRPr sz="2800">
              <a:solidFill>
                <a:srgbClr val="384D5F"/>
              </a:solidFill>
              <a:latin typeface="Poppins"/>
              <a:ea typeface="Poppins"/>
              <a:cs typeface="Poppins"/>
              <a:sym typeface="Poppins"/>
            </a:endParaRPr>
          </a:p>
          <a:p>
            <a:pPr>
              <a:buClr>
                <a:schemeClr val="dk1"/>
              </a:buClr>
              <a:buSzPts val="1100"/>
            </a:pPr>
            <a:r>
              <a:rPr lang="es" sz="2800">
                <a:solidFill>
                  <a:srgbClr val="384D5F"/>
                </a:solidFill>
                <a:latin typeface="Poppins"/>
                <a:ea typeface="Poppins"/>
                <a:cs typeface="Poppins"/>
                <a:sym typeface="Poppins"/>
              </a:rPr>
              <a:t>the </a:t>
            </a:r>
            <a:r>
              <a:rPr lang="es" sz="2800" b="1">
                <a:solidFill>
                  <a:srgbClr val="384D5F"/>
                </a:solidFill>
                <a:latin typeface="Poppins"/>
                <a:ea typeface="Poppins"/>
                <a:cs typeface="Poppins"/>
                <a:sym typeface="Poppins"/>
              </a:rPr>
              <a:t>situation is enhanced</a:t>
            </a:r>
            <a:endParaRPr sz="2800" b="1">
              <a:solidFill>
                <a:srgbClr val="384D5F"/>
              </a:solidFill>
              <a:latin typeface="Poppins"/>
              <a:ea typeface="Poppins"/>
              <a:cs typeface="Poppins"/>
              <a:sym typeface="Poppins"/>
            </a:endParaRPr>
          </a:p>
          <a:p>
            <a:endParaRPr sz="2800">
              <a:solidFill>
                <a:srgbClr val="384D5F"/>
              </a:solidFill>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Shape 93"/>
        <p:cNvGrpSpPr/>
        <p:nvPr/>
      </p:nvGrpSpPr>
      <p:grpSpPr>
        <a:xfrm>
          <a:off x="0" y="0"/>
          <a:ext cx="0" cy="0"/>
          <a:chOff x="0" y="0"/>
          <a:chExt cx="0" cy="0"/>
        </a:xfrm>
      </p:grpSpPr>
      <p:sp>
        <p:nvSpPr>
          <p:cNvPr id="94" name="Google Shape;94;p2"/>
          <p:cNvSpPr/>
          <p:nvPr/>
        </p:nvSpPr>
        <p:spPr>
          <a:xfrm>
            <a:off x="10934325" y="1028700"/>
            <a:ext cx="7096500" cy="1477998"/>
          </a:xfrm>
          <a:custGeom>
            <a:avLst/>
            <a:gdLst/>
            <a:ahLst/>
            <a:cxnLst/>
            <a:rect l="l" t="t" r="r" b="b"/>
            <a:pathLst>
              <a:path w="10262070" h="2137296" extrusionOk="0">
                <a:moveTo>
                  <a:pt x="0" y="0"/>
                </a:moveTo>
                <a:lnTo>
                  <a:pt x="0" y="2137296"/>
                </a:lnTo>
                <a:lnTo>
                  <a:pt x="10262070" y="2137296"/>
                </a:lnTo>
                <a:lnTo>
                  <a:pt x="10262070" y="0"/>
                </a:lnTo>
                <a:lnTo>
                  <a:pt x="0" y="0"/>
                </a:lnTo>
                <a:close/>
                <a:moveTo>
                  <a:pt x="10201110" y="2076336"/>
                </a:moveTo>
                <a:lnTo>
                  <a:pt x="59690" y="2076336"/>
                </a:lnTo>
                <a:lnTo>
                  <a:pt x="59690" y="59690"/>
                </a:lnTo>
                <a:lnTo>
                  <a:pt x="10201110" y="59690"/>
                </a:lnTo>
                <a:lnTo>
                  <a:pt x="10201110" y="2076337"/>
                </a:lnTo>
                <a:close/>
              </a:path>
            </a:pathLst>
          </a:custGeom>
          <a:solidFill>
            <a:srgbClr val="37C9EF"/>
          </a:solidFill>
          <a:ln>
            <a:noFill/>
          </a:ln>
        </p:spPr>
      </p:sp>
      <p:sp>
        <p:nvSpPr>
          <p:cNvPr id="95" name="Google Shape;95;p2"/>
          <p:cNvSpPr txBox="1"/>
          <p:nvPr/>
        </p:nvSpPr>
        <p:spPr>
          <a:xfrm>
            <a:off x="11875216" y="1172945"/>
            <a:ext cx="5654976" cy="880113"/>
          </a:xfrm>
          <a:prstGeom prst="rect">
            <a:avLst/>
          </a:prstGeom>
          <a:noFill/>
          <a:ln>
            <a:noFill/>
          </a:ln>
        </p:spPr>
        <p:txBody>
          <a:bodyPr spcFirstLastPara="1" wrap="square" lIns="0" tIns="0" rIns="0" bIns="0" anchor="t" anchorCtr="0">
            <a:spAutoFit/>
          </a:bodyPr>
          <a:lstStyle/>
          <a:p>
            <a:pPr marL="0" marR="0" lvl="0" indent="0" algn="ctr" rtl="0">
              <a:lnSpc>
                <a:spcPct val="119995"/>
              </a:lnSpc>
              <a:spcBef>
                <a:spcPts val="0"/>
              </a:spcBef>
              <a:spcAft>
                <a:spcPts val="0"/>
              </a:spcAft>
              <a:buNone/>
            </a:pPr>
            <a:r>
              <a:rPr lang="en-US" sz="4766" b="0" i="0" u="none" strike="noStrike" cap="none" dirty="0">
                <a:solidFill>
                  <a:srgbClr val="FFFFFF"/>
                </a:solidFill>
                <a:latin typeface="Arial"/>
                <a:ea typeface="Arial"/>
                <a:cs typeface="Arial"/>
                <a:sym typeface="Arial"/>
              </a:rPr>
              <a:t>PROBLEM</a:t>
            </a:r>
            <a:endParaRPr dirty="0"/>
          </a:p>
        </p:txBody>
      </p:sp>
      <p:pic>
        <p:nvPicPr>
          <p:cNvPr id="96" name="Google Shape;96;p2"/>
          <p:cNvPicPr preferRelativeResize="0"/>
          <p:nvPr/>
        </p:nvPicPr>
        <p:blipFill rotWithShape="1">
          <a:blip r:embed="rId3">
            <a:alphaModFix/>
          </a:blip>
          <a:srcRect l="11154" r="8748"/>
          <a:stretch/>
        </p:blipFill>
        <p:spPr>
          <a:xfrm>
            <a:off x="-3638580" y="0"/>
            <a:ext cx="12782580" cy="10592655"/>
          </a:xfrm>
          <a:prstGeom prst="rect">
            <a:avLst/>
          </a:prstGeom>
          <a:noFill/>
          <a:ln>
            <a:noFill/>
          </a:ln>
        </p:spPr>
      </p:pic>
      <p:grpSp>
        <p:nvGrpSpPr>
          <p:cNvPr id="97" name="Google Shape;97;p2"/>
          <p:cNvGrpSpPr/>
          <p:nvPr/>
        </p:nvGrpSpPr>
        <p:grpSpPr>
          <a:xfrm>
            <a:off x="6155609" y="4877524"/>
            <a:ext cx="11875215" cy="4380776"/>
            <a:chOff x="0" y="0"/>
            <a:chExt cx="15833621" cy="5841035"/>
          </a:xfrm>
        </p:grpSpPr>
        <p:sp>
          <p:nvSpPr>
            <p:cNvPr id="98" name="Google Shape;98;p2"/>
            <p:cNvSpPr/>
            <p:nvPr/>
          </p:nvSpPr>
          <p:spPr>
            <a:xfrm>
              <a:off x="0" y="0"/>
              <a:ext cx="15833621" cy="5841035"/>
            </a:xfrm>
            <a:custGeom>
              <a:avLst/>
              <a:gdLst/>
              <a:ahLst/>
              <a:cxnLst/>
              <a:rect l="l" t="t" r="r" b="b"/>
              <a:pathLst>
                <a:path w="12549281" h="4629439" extrusionOk="0">
                  <a:moveTo>
                    <a:pt x="0" y="0"/>
                  </a:moveTo>
                  <a:lnTo>
                    <a:pt x="0" y="4629439"/>
                  </a:lnTo>
                  <a:lnTo>
                    <a:pt x="12549281" y="4629439"/>
                  </a:lnTo>
                  <a:lnTo>
                    <a:pt x="12549281" y="0"/>
                  </a:lnTo>
                  <a:lnTo>
                    <a:pt x="0" y="0"/>
                  </a:lnTo>
                  <a:close/>
                  <a:moveTo>
                    <a:pt x="12488321" y="4568479"/>
                  </a:moveTo>
                  <a:lnTo>
                    <a:pt x="59690" y="4568479"/>
                  </a:lnTo>
                  <a:lnTo>
                    <a:pt x="59690" y="59690"/>
                  </a:lnTo>
                  <a:lnTo>
                    <a:pt x="12488321" y="59690"/>
                  </a:lnTo>
                  <a:lnTo>
                    <a:pt x="12488321" y="4568479"/>
                  </a:lnTo>
                  <a:close/>
                </a:path>
              </a:pathLst>
            </a:custGeom>
            <a:solidFill>
              <a:srgbClr val="37C9EF"/>
            </a:solidFill>
            <a:ln>
              <a:noFill/>
            </a:ln>
          </p:spPr>
        </p:sp>
        <p:sp>
          <p:nvSpPr>
            <p:cNvPr id="99" name="Google Shape;99;p2"/>
            <p:cNvSpPr txBox="1"/>
            <p:nvPr/>
          </p:nvSpPr>
          <p:spPr>
            <a:xfrm>
              <a:off x="1160732" y="1265384"/>
              <a:ext cx="13512156" cy="2944054"/>
            </a:xfrm>
            <a:prstGeom prst="rect">
              <a:avLst/>
            </a:prstGeom>
            <a:noFill/>
            <a:ln>
              <a:noFill/>
            </a:ln>
          </p:spPr>
          <p:txBody>
            <a:bodyPr spcFirstLastPara="1" wrap="square" lIns="0" tIns="0" rIns="0" bIns="0" anchor="t" anchorCtr="0">
              <a:spAutoFit/>
            </a:bodyPr>
            <a:lstStyle/>
            <a:p>
              <a:pPr marL="0" marR="0" lvl="0" indent="0" algn="r" rtl="0">
                <a:lnSpc>
                  <a:spcPct val="109996"/>
                </a:lnSpc>
                <a:spcBef>
                  <a:spcPts val="0"/>
                </a:spcBef>
                <a:spcAft>
                  <a:spcPts val="0"/>
                </a:spcAft>
                <a:buNone/>
              </a:pPr>
              <a:r>
                <a:rPr lang="en-US" sz="6522" b="0" i="0" u="none" strike="noStrike" cap="none" dirty="0">
                  <a:solidFill>
                    <a:srgbClr val="37C9EF"/>
                  </a:solidFill>
                  <a:latin typeface="Arial"/>
                  <a:ea typeface="Arial"/>
                  <a:cs typeface="Arial"/>
                  <a:sym typeface="Arial"/>
                </a:rPr>
                <a:t>LINEAR </a:t>
              </a:r>
            </a:p>
            <a:p>
              <a:pPr marL="0" marR="0" lvl="0" indent="0" algn="r" rtl="0">
                <a:lnSpc>
                  <a:spcPct val="109996"/>
                </a:lnSpc>
                <a:spcBef>
                  <a:spcPts val="0"/>
                </a:spcBef>
                <a:spcAft>
                  <a:spcPts val="0"/>
                </a:spcAft>
                <a:buNone/>
              </a:pPr>
              <a:r>
                <a:rPr lang="en-US" sz="6522" b="0" i="0" u="none" strike="noStrike" cap="none" dirty="0">
                  <a:solidFill>
                    <a:srgbClr val="37C9EF"/>
                  </a:solidFill>
                  <a:latin typeface="Arial"/>
                  <a:ea typeface="Arial"/>
                  <a:cs typeface="Arial"/>
                  <a:sym typeface="Arial"/>
                </a:rPr>
                <a:t>FUNCTIONING</a:t>
              </a:r>
              <a:endParaRPr dirty="0"/>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ge35cce898c_0_117"/>
          <p:cNvSpPr/>
          <p:nvPr/>
        </p:nvSpPr>
        <p:spPr>
          <a:xfrm>
            <a:off x="-27650" y="0"/>
            <a:ext cx="18315600" cy="1437600"/>
          </a:xfrm>
          <a:prstGeom prst="rect">
            <a:avLst/>
          </a:prstGeom>
          <a:solidFill>
            <a:srgbClr val="384D5F"/>
          </a:solidFill>
          <a:ln>
            <a:noFill/>
          </a:ln>
        </p:spPr>
        <p:txBody>
          <a:bodyPr spcFirstLastPara="1" wrap="square" lIns="182850" tIns="182850" rIns="182850" bIns="182850" anchor="ctr" anchorCtr="0">
            <a:noAutofit/>
          </a:bodyPr>
          <a:lstStyle/>
          <a:p>
            <a:endParaRPr sz="2800"/>
          </a:p>
        </p:txBody>
      </p:sp>
      <p:pic>
        <p:nvPicPr>
          <p:cNvPr id="148" name="Google Shape;148;ge35cce898c_0_117"/>
          <p:cNvPicPr preferRelativeResize="0"/>
          <p:nvPr/>
        </p:nvPicPr>
        <p:blipFill rotWithShape="1">
          <a:blip r:embed="rId3">
            <a:alphaModFix amt="10000"/>
          </a:blip>
          <a:srcRect l="7993" t="33835" r="39694" b="56760"/>
          <a:stretch/>
        </p:blipFill>
        <p:spPr>
          <a:xfrm>
            <a:off x="-27650" y="0"/>
            <a:ext cx="18315652" cy="1437600"/>
          </a:xfrm>
          <a:prstGeom prst="rect">
            <a:avLst/>
          </a:prstGeom>
          <a:noFill/>
          <a:ln>
            <a:noFill/>
          </a:ln>
        </p:spPr>
      </p:pic>
      <p:sp>
        <p:nvSpPr>
          <p:cNvPr id="149" name="Google Shape;149;ge35cce898c_0_117"/>
          <p:cNvSpPr/>
          <p:nvPr/>
        </p:nvSpPr>
        <p:spPr>
          <a:xfrm>
            <a:off x="-27650" y="1465600"/>
            <a:ext cx="18315600" cy="923400"/>
          </a:xfrm>
          <a:prstGeom prst="rect">
            <a:avLst/>
          </a:prstGeom>
          <a:solidFill>
            <a:schemeClr val="lt2"/>
          </a:solidFill>
          <a:ln>
            <a:noFill/>
          </a:ln>
        </p:spPr>
        <p:txBody>
          <a:bodyPr spcFirstLastPara="1" wrap="square" lIns="182850" tIns="182850" rIns="182850" bIns="182850" anchor="ctr" anchorCtr="0">
            <a:noAutofit/>
          </a:bodyPr>
          <a:lstStyle/>
          <a:p>
            <a:endParaRPr sz="2800"/>
          </a:p>
        </p:txBody>
      </p:sp>
      <p:pic>
        <p:nvPicPr>
          <p:cNvPr id="150" name="Google Shape;150;ge35cce898c_0_117"/>
          <p:cNvPicPr preferRelativeResize="0"/>
          <p:nvPr/>
        </p:nvPicPr>
        <p:blipFill rotWithShape="1">
          <a:blip r:embed="rId4">
            <a:alphaModFix/>
          </a:blip>
          <a:srcRect r="50219"/>
          <a:stretch/>
        </p:blipFill>
        <p:spPr>
          <a:xfrm>
            <a:off x="2065750" y="2881101"/>
            <a:ext cx="6404308" cy="7243074"/>
          </a:xfrm>
          <a:prstGeom prst="rect">
            <a:avLst/>
          </a:prstGeom>
          <a:noFill/>
          <a:ln>
            <a:noFill/>
          </a:ln>
        </p:spPr>
      </p:pic>
      <p:sp>
        <p:nvSpPr>
          <p:cNvPr id="151" name="Google Shape;151;ge35cce898c_0_117"/>
          <p:cNvSpPr txBox="1"/>
          <p:nvPr/>
        </p:nvSpPr>
        <p:spPr>
          <a:xfrm>
            <a:off x="439400" y="258051"/>
            <a:ext cx="17037600" cy="1107935"/>
          </a:xfrm>
          <a:prstGeom prst="rect">
            <a:avLst/>
          </a:prstGeom>
          <a:noFill/>
          <a:ln>
            <a:noFill/>
          </a:ln>
        </p:spPr>
        <p:txBody>
          <a:bodyPr spcFirstLastPara="1" wrap="square" lIns="182850" tIns="182850" rIns="182850" bIns="182850" anchor="t" anchorCtr="0">
            <a:spAutoFit/>
          </a:bodyPr>
          <a:lstStyle/>
          <a:p>
            <a:r>
              <a:rPr lang="es" sz="4800">
                <a:solidFill>
                  <a:schemeClr val="lt1"/>
                </a:solidFill>
                <a:latin typeface="Poppins SemiBold"/>
                <a:ea typeface="Poppins SemiBold"/>
                <a:cs typeface="Poppins SemiBold"/>
                <a:sym typeface="Poppins SemiBold"/>
              </a:rPr>
              <a:t>The CIRCULAR ECONOMY</a:t>
            </a:r>
            <a:endParaRPr sz="6400">
              <a:solidFill>
                <a:schemeClr val="lt1"/>
              </a:solidFill>
              <a:latin typeface="Poppins SemiBold"/>
              <a:ea typeface="Poppins SemiBold"/>
              <a:cs typeface="Poppins SemiBold"/>
              <a:sym typeface="Poppins SemiBold"/>
            </a:endParaRPr>
          </a:p>
        </p:txBody>
      </p:sp>
      <p:sp>
        <p:nvSpPr>
          <p:cNvPr id="152" name="Google Shape;152;ge35cce898c_0_117"/>
          <p:cNvSpPr txBox="1"/>
          <p:nvPr/>
        </p:nvSpPr>
        <p:spPr>
          <a:xfrm>
            <a:off x="439400" y="1366251"/>
            <a:ext cx="15928200" cy="923269"/>
          </a:xfrm>
          <a:prstGeom prst="rect">
            <a:avLst/>
          </a:prstGeom>
          <a:noFill/>
          <a:ln>
            <a:noFill/>
          </a:ln>
        </p:spPr>
        <p:txBody>
          <a:bodyPr spcFirstLastPara="1" wrap="square" lIns="182850" tIns="182850" rIns="182850" bIns="182850" anchor="t" anchorCtr="0">
            <a:spAutoFit/>
          </a:bodyPr>
          <a:lstStyle/>
          <a:p>
            <a:r>
              <a:rPr lang="es" sz="3600">
                <a:solidFill>
                  <a:srgbClr val="384D5F"/>
                </a:solidFill>
                <a:latin typeface="Poppins Medium"/>
                <a:ea typeface="Poppins Medium"/>
                <a:cs typeface="Poppins Medium"/>
                <a:sym typeface="Poppins Medium"/>
              </a:rPr>
              <a:t>it can be an ally to find </a:t>
            </a:r>
            <a:r>
              <a:rPr lang="es" sz="3600" b="1">
                <a:solidFill>
                  <a:srgbClr val="384D5F"/>
                </a:solidFill>
                <a:latin typeface="Poppins"/>
                <a:ea typeface="Poppins"/>
                <a:cs typeface="Poppins"/>
                <a:sym typeface="Poppins"/>
              </a:rPr>
              <a:t>solutions / alternatives.</a:t>
            </a:r>
            <a:endParaRPr sz="2800">
              <a:solidFill>
                <a:srgbClr val="384D5F"/>
              </a:solidFill>
              <a:latin typeface="Poppins Medium"/>
              <a:ea typeface="Poppins Medium"/>
              <a:cs typeface="Poppins Medium"/>
              <a:sym typeface="Poppins Medium"/>
            </a:endParaRPr>
          </a:p>
        </p:txBody>
      </p:sp>
      <p:sp>
        <p:nvSpPr>
          <p:cNvPr id="153" name="Google Shape;153;ge35cce898c_0_117"/>
          <p:cNvSpPr txBox="1"/>
          <p:nvPr/>
        </p:nvSpPr>
        <p:spPr>
          <a:xfrm>
            <a:off x="7982700" y="4249700"/>
            <a:ext cx="1434000" cy="1384934"/>
          </a:xfrm>
          <a:prstGeom prst="rect">
            <a:avLst/>
          </a:prstGeom>
          <a:noFill/>
          <a:ln>
            <a:noFill/>
          </a:ln>
        </p:spPr>
        <p:txBody>
          <a:bodyPr spcFirstLastPara="1" wrap="square" lIns="182850" tIns="182850" rIns="182850" bIns="182850" anchor="t" anchorCtr="0">
            <a:spAutoFit/>
          </a:bodyPr>
          <a:lstStyle/>
          <a:p>
            <a:r>
              <a:rPr lang="es" sz="2200">
                <a:solidFill>
                  <a:schemeClr val="dk2"/>
                </a:solidFill>
                <a:latin typeface="Poppins"/>
                <a:ea typeface="Poppins"/>
                <a:cs typeface="Poppins"/>
                <a:sym typeface="Poppins"/>
              </a:rPr>
              <a:t>WASTE</a:t>
            </a:r>
            <a:endParaRPr sz="2200">
              <a:solidFill>
                <a:schemeClr val="dk2"/>
              </a:solidFill>
              <a:latin typeface="Poppins"/>
              <a:ea typeface="Poppins"/>
              <a:cs typeface="Poppins"/>
              <a:sym typeface="Poppins"/>
            </a:endParaRPr>
          </a:p>
          <a:p>
            <a:r>
              <a:rPr lang="es" sz="2200">
                <a:solidFill>
                  <a:schemeClr val="dk2"/>
                </a:solidFill>
                <a:latin typeface="Poppins SemiBold"/>
                <a:ea typeface="Poppins SemiBold"/>
                <a:cs typeface="Poppins SemiBold"/>
                <a:sym typeface="Poppins SemiBold"/>
              </a:rPr>
              <a:t>WASTE</a:t>
            </a:r>
            <a:endParaRPr sz="2200">
              <a:solidFill>
                <a:schemeClr val="dk2"/>
              </a:solidFill>
              <a:latin typeface="Poppins SemiBold"/>
              <a:ea typeface="Poppins SemiBold"/>
              <a:cs typeface="Poppins SemiBold"/>
              <a:sym typeface="Poppins SemiBold"/>
            </a:endParaRPr>
          </a:p>
          <a:p>
            <a:r>
              <a:rPr lang="es" sz="2200">
                <a:solidFill>
                  <a:schemeClr val="dk2"/>
                </a:solidFill>
                <a:latin typeface="Poppins Black"/>
                <a:ea typeface="Poppins Black"/>
                <a:cs typeface="Poppins Black"/>
                <a:sym typeface="Poppins Black"/>
              </a:rPr>
              <a:t>WASTE</a:t>
            </a:r>
            <a:endParaRPr sz="2200">
              <a:solidFill>
                <a:schemeClr val="dk2"/>
              </a:solidFill>
              <a:latin typeface="Poppins Black"/>
              <a:ea typeface="Poppins Black"/>
              <a:cs typeface="Poppins Black"/>
              <a:sym typeface="Poppins Black"/>
            </a:endParaRPr>
          </a:p>
        </p:txBody>
      </p:sp>
      <p:pic>
        <p:nvPicPr>
          <p:cNvPr id="154" name="Google Shape;154;ge35cce898c_0_117"/>
          <p:cNvPicPr preferRelativeResize="0"/>
          <p:nvPr/>
        </p:nvPicPr>
        <p:blipFill rotWithShape="1">
          <a:blip r:embed="rId4">
            <a:alphaModFix/>
          </a:blip>
          <a:srcRect l="50219"/>
          <a:stretch/>
        </p:blipFill>
        <p:spPr>
          <a:xfrm>
            <a:off x="9843117" y="3465925"/>
            <a:ext cx="6016682" cy="6804678"/>
          </a:xfrm>
          <a:prstGeom prst="rect">
            <a:avLst/>
          </a:prstGeom>
          <a:noFill/>
          <a:ln>
            <a:noFill/>
          </a:ln>
        </p:spPr>
      </p:pic>
      <p:sp>
        <p:nvSpPr>
          <p:cNvPr id="155" name="Google Shape;155;ge35cce898c_0_117"/>
          <p:cNvSpPr txBox="1"/>
          <p:nvPr/>
        </p:nvSpPr>
        <p:spPr>
          <a:xfrm>
            <a:off x="10477676" y="2733951"/>
            <a:ext cx="5641200" cy="923269"/>
          </a:xfrm>
          <a:prstGeom prst="rect">
            <a:avLst/>
          </a:prstGeom>
          <a:noFill/>
          <a:ln>
            <a:noFill/>
          </a:ln>
        </p:spPr>
        <p:txBody>
          <a:bodyPr spcFirstLastPara="1" wrap="square" lIns="182850" tIns="182850" rIns="182850" bIns="182850" anchor="t" anchorCtr="0">
            <a:spAutoFit/>
          </a:bodyPr>
          <a:lstStyle/>
          <a:p>
            <a:r>
              <a:rPr lang="es" sz="3600" b="1">
                <a:solidFill>
                  <a:srgbClr val="3D85C6"/>
                </a:solidFill>
                <a:latin typeface="Poppins"/>
                <a:ea typeface="Poppins"/>
                <a:cs typeface="Poppins"/>
                <a:sym typeface="Poppins"/>
              </a:rPr>
              <a:t>CIRCULAR</a:t>
            </a:r>
            <a:r>
              <a:rPr lang="es" sz="3600">
                <a:solidFill>
                  <a:srgbClr val="3D85C6"/>
                </a:solidFill>
                <a:latin typeface="Poppins"/>
                <a:ea typeface="Poppins"/>
                <a:cs typeface="Poppins"/>
                <a:sym typeface="Poppins"/>
              </a:rPr>
              <a:t> </a:t>
            </a:r>
            <a:r>
              <a:rPr lang="es" sz="3600">
                <a:solidFill>
                  <a:srgbClr val="384D5F"/>
                </a:solidFill>
                <a:latin typeface="Poppins"/>
                <a:ea typeface="Poppins"/>
                <a:cs typeface="Poppins"/>
                <a:sym typeface="Poppins"/>
              </a:rPr>
              <a:t>ECONOMY</a:t>
            </a:r>
            <a:endParaRPr sz="3600">
              <a:solidFill>
                <a:srgbClr val="384D5F"/>
              </a:solidFill>
              <a:latin typeface="Poppins"/>
              <a:ea typeface="Poppins"/>
              <a:cs typeface="Poppins"/>
              <a:sym typeface="Poppins"/>
            </a:endParaRPr>
          </a:p>
        </p:txBody>
      </p:sp>
      <p:sp>
        <p:nvSpPr>
          <p:cNvPr id="156" name="Google Shape;156;ge35cce898c_0_117"/>
          <p:cNvSpPr txBox="1"/>
          <p:nvPr/>
        </p:nvSpPr>
        <p:spPr>
          <a:xfrm>
            <a:off x="1399026" y="2720427"/>
            <a:ext cx="5641200" cy="923269"/>
          </a:xfrm>
          <a:prstGeom prst="rect">
            <a:avLst/>
          </a:prstGeom>
          <a:noFill/>
          <a:ln>
            <a:noFill/>
          </a:ln>
        </p:spPr>
        <p:txBody>
          <a:bodyPr spcFirstLastPara="1" wrap="square" lIns="182850" tIns="182850" rIns="182850" bIns="182850" anchor="t" anchorCtr="0">
            <a:spAutoFit/>
          </a:bodyPr>
          <a:lstStyle/>
          <a:p>
            <a:r>
              <a:rPr lang="es" sz="3600" b="1">
                <a:solidFill>
                  <a:schemeClr val="dk1"/>
                </a:solidFill>
                <a:latin typeface="Poppins"/>
                <a:ea typeface="Poppins"/>
                <a:cs typeface="Poppins"/>
                <a:sym typeface="Poppins"/>
              </a:rPr>
              <a:t>LINEAR</a:t>
            </a:r>
            <a:r>
              <a:rPr lang="es" sz="3600">
                <a:solidFill>
                  <a:srgbClr val="3D85C6"/>
                </a:solidFill>
                <a:latin typeface="Poppins"/>
                <a:ea typeface="Poppins"/>
                <a:cs typeface="Poppins"/>
                <a:sym typeface="Poppins"/>
              </a:rPr>
              <a:t> </a:t>
            </a:r>
            <a:r>
              <a:rPr lang="es" sz="3600">
                <a:solidFill>
                  <a:schemeClr val="dk1"/>
                </a:solidFill>
                <a:latin typeface="Poppins"/>
                <a:ea typeface="Poppins"/>
                <a:cs typeface="Poppins"/>
                <a:sym typeface="Poppins"/>
              </a:rPr>
              <a:t>ECONOMY</a:t>
            </a:r>
            <a:endParaRPr sz="3600">
              <a:solidFill>
                <a:schemeClr val="dk1"/>
              </a:solidFill>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3"/>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
        <p:cNvGrpSpPr/>
        <p:nvPr/>
      </p:nvGrpSpPr>
      <p:grpSpPr>
        <a:xfrm>
          <a:off x="0" y="0"/>
          <a:ext cx="0" cy="0"/>
          <a:chOff x="0" y="0"/>
          <a:chExt cx="0" cy="0"/>
        </a:xfrm>
      </p:grpSpPr>
      <p:sp>
        <p:nvSpPr>
          <p:cNvPr id="108" name="Google Shape;108;p4"/>
          <p:cNvSpPr/>
          <p:nvPr/>
        </p:nvSpPr>
        <p:spPr>
          <a:xfrm>
            <a:off x="2831415" y="2781300"/>
            <a:ext cx="12625171" cy="4298364"/>
          </a:xfrm>
          <a:custGeom>
            <a:avLst/>
            <a:gdLst/>
            <a:ahLst/>
            <a:cxnLst/>
            <a:rect l="l" t="t" r="r" b="b"/>
            <a:pathLst>
              <a:path w="14454729" h="4629439" extrusionOk="0">
                <a:moveTo>
                  <a:pt x="0" y="0"/>
                </a:moveTo>
                <a:lnTo>
                  <a:pt x="0" y="4629439"/>
                </a:lnTo>
                <a:lnTo>
                  <a:pt x="14454729" y="4629439"/>
                </a:lnTo>
                <a:lnTo>
                  <a:pt x="14454729" y="0"/>
                </a:lnTo>
                <a:lnTo>
                  <a:pt x="0" y="0"/>
                </a:lnTo>
                <a:close/>
                <a:moveTo>
                  <a:pt x="14393768" y="4568479"/>
                </a:moveTo>
                <a:lnTo>
                  <a:pt x="59690" y="4568479"/>
                </a:lnTo>
                <a:lnTo>
                  <a:pt x="59690" y="59690"/>
                </a:lnTo>
                <a:lnTo>
                  <a:pt x="14393768" y="59690"/>
                </a:lnTo>
                <a:lnTo>
                  <a:pt x="14393768" y="4568479"/>
                </a:lnTo>
                <a:close/>
              </a:path>
            </a:pathLst>
          </a:custGeom>
          <a:solidFill>
            <a:srgbClr val="37C9EF"/>
          </a:solidFill>
          <a:ln>
            <a:noFill/>
          </a:ln>
        </p:spPr>
      </p:sp>
      <p:sp>
        <p:nvSpPr>
          <p:cNvPr id="109" name="Google Shape;109;p4"/>
          <p:cNvSpPr txBox="1"/>
          <p:nvPr/>
        </p:nvSpPr>
        <p:spPr>
          <a:xfrm>
            <a:off x="2879386" y="4060126"/>
            <a:ext cx="12625171" cy="1083374"/>
          </a:xfrm>
          <a:prstGeom prst="rect">
            <a:avLst/>
          </a:prstGeom>
          <a:solidFill>
            <a:schemeClr val="dk1">
              <a:alpha val="63921"/>
            </a:schemeClr>
          </a:solid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en-US" sz="6400" b="0" i="0" u="none" strike="noStrike" cap="none" dirty="0">
                <a:solidFill>
                  <a:srgbClr val="37C9EF"/>
                </a:solidFill>
                <a:latin typeface="Arial"/>
                <a:ea typeface="Arial"/>
                <a:cs typeface="Arial"/>
                <a:sym typeface="Arial"/>
              </a:rPr>
              <a:t>300.000 </a:t>
            </a:r>
            <a:r>
              <a:rPr lang="en-US" sz="6400" dirty="0">
                <a:solidFill>
                  <a:srgbClr val="37C9EF"/>
                </a:solidFill>
              </a:rPr>
              <a:t>people live in slums</a:t>
            </a:r>
            <a:endParaRPr sz="6400" dirty="0">
              <a:solidFill>
                <a:srgbClr val="37C9E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3"/>
        <p:cNvGrpSpPr/>
        <p:nvPr/>
      </p:nvGrpSpPr>
      <p:grpSpPr>
        <a:xfrm>
          <a:off x="0" y="0"/>
          <a:ext cx="0" cy="0"/>
          <a:chOff x="0" y="0"/>
          <a:chExt cx="0" cy="0"/>
        </a:xfrm>
      </p:grpSpPr>
      <p:pic>
        <p:nvPicPr>
          <p:cNvPr id="114" name="Google Shape;114;p5"/>
          <p:cNvPicPr preferRelativeResize="0"/>
          <p:nvPr/>
        </p:nvPicPr>
        <p:blipFill rotWithShape="1">
          <a:blip r:embed="rId4">
            <a:alphaModFix/>
          </a:blip>
          <a:srcRect/>
          <a:stretch/>
        </p:blipFill>
        <p:spPr>
          <a:xfrm rot="10800000">
            <a:off x="10764802" y="1219063"/>
            <a:ext cx="2172919" cy="1796280"/>
          </a:xfrm>
          <a:prstGeom prst="rect">
            <a:avLst/>
          </a:prstGeom>
          <a:noFill/>
          <a:ln>
            <a:noFill/>
          </a:ln>
        </p:spPr>
      </p:pic>
      <p:sp>
        <p:nvSpPr>
          <p:cNvPr id="115" name="Google Shape;115;p5"/>
          <p:cNvSpPr txBox="1"/>
          <p:nvPr/>
        </p:nvSpPr>
        <p:spPr>
          <a:xfrm>
            <a:off x="3910038" y="2546059"/>
            <a:ext cx="10096907" cy="3191002"/>
          </a:xfrm>
          <a:prstGeom prst="rect">
            <a:avLst/>
          </a:prstGeom>
          <a:noFill/>
          <a:ln>
            <a:noFill/>
          </a:ln>
        </p:spPr>
        <p:txBody>
          <a:bodyPr spcFirstLastPara="1" wrap="square" lIns="0" tIns="0" rIns="0" bIns="0" anchor="t" anchorCtr="0">
            <a:spAutoFit/>
          </a:bodyPr>
          <a:lstStyle/>
          <a:p>
            <a:pPr marL="0" marR="0" lvl="0" indent="0" algn="ctr" rtl="0">
              <a:lnSpc>
                <a:spcPct val="108000"/>
              </a:lnSpc>
              <a:spcBef>
                <a:spcPts val="0"/>
              </a:spcBef>
              <a:spcAft>
                <a:spcPts val="0"/>
              </a:spcAft>
              <a:buNone/>
            </a:pPr>
            <a:r>
              <a:rPr lang="en-US" sz="9600" b="1" dirty="0">
                <a:solidFill>
                  <a:srgbClr val="43B0F1"/>
                </a:solidFill>
              </a:rPr>
              <a:t>URBAN </a:t>
            </a:r>
          </a:p>
          <a:p>
            <a:pPr marL="0" marR="0" lvl="0" indent="0" algn="ctr" rtl="0">
              <a:lnSpc>
                <a:spcPct val="108000"/>
              </a:lnSpc>
              <a:spcBef>
                <a:spcPts val="0"/>
              </a:spcBef>
              <a:spcAft>
                <a:spcPts val="0"/>
              </a:spcAft>
              <a:buNone/>
            </a:pPr>
            <a:r>
              <a:rPr lang="en-US" sz="9600" b="1" dirty="0">
                <a:solidFill>
                  <a:srgbClr val="43B0F1"/>
                </a:solidFill>
              </a:rPr>
              <a:t>BIOSYSTEM</a:t>
            </a:r>
            <a:endParaRPr sz="1200" dirty="0"/>
          </a:p>
        </p:txBody>
      </p:sp>
      <p:sp>
        <p:nvSpPr>
          <p:cNvPr id="116" name="Google Shape;116;p5"/>
          <p:cNvSpPr txBox="1"/>
          <p:nvPr/>
        </p:nvSpPr>
        <p:spPr>
          <a:xfrm>
            <a:off x="2801611" y="1494762"/>
            <a:ext cx="11998979" cy="77559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4200" b="1" i="0" u="none" strike="noStrike" cap="none" dirty="0">
                <a:solidFill>
                  <a:srgbClr val="E8EEF1"/>
                </a:solidFill>
                <a:latin typeface="Arial"/>
                <a:ea typeface="Arial"/>
                <a:cs typeface="Arial"/>
                <a:sym typeface="Arial"/>
              </a:rPr>
              <a:t>SOLUTION</a:t>
            </a:r>
            <a:endParaRPr dirty="0"/>
          </a:p>
        </p:txBody>
      </p:sp>
      <p:pic>
        <p:nvPicPr>
          <p:cNvPr id="117" name="Google Shape;117;p5"/>
          <p:cNvPicPr preferRelativeResize="0"/>
          <p:nvPr/>
        </p:nvPicPr>
        <p:blipFill rotWithShape="1">
          <a:blip r:embed="rId4">
            <a:alphaModFix/>
          </a:blip>
          <a:srcRect/>
          <a:stretch/>
        </p:blipFill>
        <p:spPr>
          <a:xfrm>
            <a:off x="4281055" y="4873038"/>
            <a:ext cx="2757394" cy="227944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1810</TotalTime>
  <Words>452</Words>
  <Application>Microsoft Office PowerPoint</Application>
  <PresentationFormat>Mukautettu</PresentationFormat>
  <Paragraphs>131</Paragraphs>
  <Slides>25</Slides>
  <Notes>24</Notes>
  <HiddenSlides>0</HiddenSlides>
  <MMClips>0</MMClips>
  <ScaleCrop>false</ScaleCrop>
  <HeadingPairs>
    <vt:vector size="6" baseType="variant">
      <vt:variant>
        <vt:lpstr>Käytetyt fontit</vt:lpstr>
      </vt:variant>
      <vt:variant>
        <vt:i4>5</vt:i4>
      </vt:variant>
      <vt:variant>
        <vt:lpstr>Teema</vt:lpstr>
      </vt:variant>
      <vt:variant>
        <vt:i4>1</vt:i4>
      </vt:variant>
      <vt:variant>
        <vt:lpstr>Dian otsikot</vt:lpstr>
      </vt:variant>
      <vt:variant>
        <vt:i4>25</vt:i4>
      </vt:variant>
    </vt:vector>
  </HeadingPairs>
  <TitlesOfParts>
    <vt:vector size="31" baseType="lpstr">
      <vt:lpstr>Arial</vt:lpstr>
      <vt:lpstr>Poppins</vt:lpstr>
      <vt:lpstr>Poppins Black</vt:lpstr>
      <vt:lpstr>Poppins Medium</vt:lpstr>
      <vt:lpstr>Poppins SemiBold</vt:lpstr>
      <vt:lpstr>Office Theme</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Food Autonomy: Learning How to Produce Your Own Food </vt:lpstr>
      <vt:lpstr>PowerPoint-esitys</vt:lpstr>
      <vt:lpstr>Training in Phytocosmetics and Healthy Eating </vt:lpstr>
      <vt:lpstr>PowerPoint-esitys</vt:lpstr>
      <vt:lpstr>PowerPoint-esitys</vt:lpstr>
      <vt:lpstr>PowerPoint-esitys</vt:lpstr>
      <vt:lpstr>PowerPoint-esitys</vt:lpstr>
      <vt:lpstr>Open Talks to the Community</vt:lpstr>
      <vt:lpstr>PowerPoint-esitys</vt:lpstr>
      <vt:lpstr>PowerPoint-esitys</vt:lpstr>
      <vt:lpstr>PowerPoint-esitys</vt:lpstr>
      <vt:lpstr>PowerPoint-esitys</vt:lpstr>
      <vt:lpstr>PowerPoint-esitys</vt:lpstr>
      <vt:lpstr>PowerPoint-esitys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 !</dc:creator>
  <cp:lastModifiedBy>Laura Maria Rajala</cp:lastModifiedBy>
  <cp:revision>4</cp:revision>
  <dcterms:created xsi:type="dcterms:W3CDTF">2006-08-16T00:00:00Z</dcterms:created>
  <dcterms:modified xsi:type="dcterms:W3CDTF">2021-08-22T20:29:47Z</dcterms:modified>
</cp:coreProperties>
</file>