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layfair Display"/>
      <p:regular r:id="rId12"/>
      <p:bold r:id="rId13"/>
      <p:italic r:id="rId14"/>
      <p:boldItalic r:id="rId15"/>
    </p:embeddedFont>
    <p:embeddedFont>
      <p:font typeface="Lato"/>
      <p:regular r:id="rId16"/>
      <p:bold r:id="rId17"/>
      <p:italic r:id="rId18"/>
      <p:boldItalic r:id="rId19"/>
    </p:embeddedFont>
    <p:embeddedFont>
      <p:font typeface="Oswal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swald-bold.fntdata"/><Relationship Id="rId13" Type="http://schemas.openxmlformats.org/officeDocument/2006/relationships/font" Target="fonts/PlayfairDisplay-bold.fntdata"/><Relationship Id="rId12"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boldItalic.fntdata"/><Relationship Id="rId14" Type="http://schemas.openxmlformats.org/officeDocument/2006/relationships/font" Target="fonts/PlayfairDisplay-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Hello everyone, my name is Abi and I am the founder of ‘News to Reuse’ an anti-fast fashion campaign that educates people on the impacts of fashion on both people and the environment, and to also hold these brands accountable. I am also a Youth Ambassador for I Have A Voice- a social enterprise </a:t>
            </a:r>
            <a:r>
              <a:rPr lang="en">
                <a:solidFill>
                  <a:srgbClr val="222222"/>
                </a:solidFill>
                <a:highlight>
                  <a:srgbClr val="FFFFFF"/>
                </a:highlight>
              </a:rPr>
              <a:t>which shows young people how they can engage with the political system, hold elected officials to account and make their voices heard across a range of pressing social challenges.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WHAT IS FAST FASHION? </a:t>
            </a:r>
            <a:r>
              <a:rPr lang="en" sz="1200">
                <a:solidFill>
                  <a:schemeClr val="dk1"/>
                </a:solidFill>
                <a:highlight>
                  <a:srgbClr val="A2E3FF"/>
                </a:highlight>
              </a:rPr>
              <a:t>Fast fashion is defined as inexpensive clothing </a:t>
            </a:r>
            <a:r>
              <a:rPr lang="en" sz="1200">
                <a:solidFill>
                  <a:schemeClr val="dk1"/>
                </a:solidFill>
                <a:highlight>
                  <a:srgbClr val="A2E3FF"/>
                </a:highlight>
              </a:rPr>
              <a:t>products</a:t>
            </a:r>
            <a:r>
              <a:rPr lang="en" sz="1200">
                <a:solidFill>
                  <a:schemeClr val="dk1"/>
                </a:solidFill>
                <a:highlight>
                  <a:srgbClr val="A2E3FF"/>
                </a:highlight>
              </a:rPr>
              <a:t> rapidly produced by mass market retailers in response to the latest trends. </a:t>
            </a:r>
            <a:endParaRPr sz="1200">
              <a:solidFill>
                <a:schemeClr val="dk1"/>
              </a:solidFill>
              <a:highlight>
                <a:srgbClr val="A2E3FF"/>
              </a:highlight>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Let’s take a look as to why this business model is so bad.</a:t>
            </a:r>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836cd5aa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836cd5aa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chemeClr val="lt1"/>
                </a:highlight>
              </a:rPr>
              <a:t>It’s </a:t>
            </a:r>
            <a:r>
              <a:rPr lang="en" sz="1200">
                <a:solidFill>
                  <a:schemeClr val="dk1"/>
                </a:solidFill>
                <a:highlight>
                  <a:schemeClr val="lt1"/>
                </a:highlight>
              </a:rPr>
              <a:t>clear</a:t>
            </a:r>
            <a:r>
              <a:rPr lang="en" sz="1200">
                <a:solidFill>
                  <a:schemeClr val="dk1"/>
                </a:solidFill>
                <a:highlight>
                  <a:schemeClr val="lt1"/>
                </a:highlight>
              </a:rPr>
              <a:t> that consumer habits need to change, and they need to change now.</a:t>
            </a:r>
            <a:endParaRPr sz="1200">
              <a:solidFill>
                <a:schemeClr val="dk1"/>
              </a:solidFill>
              <a:highlight>
                <a:schemeClr val="lt1"/>
              </a:highlight>
            </a:endParaRPr>
          </a:p>
          <a:p>
            <a:pPr indent="0" lvl="0" marL="0" rtl="0" algn="l">
              <a:spcBef>
                <a:spcPts val="0"/>
              </a:spcBef>
              <a:spcAft>
                <a:spcPts val="0"/>
              </a:spcAft>
              <a:buNone/>
            </a:pPr>
            <a:r>
              <a:t/>
            </a:r>
            <a:endParaRPr sz="1200">
              <a:solidFill>
                <a:schemeClr val="dk1"/>
              </a:solidFill>
              <a:highlight>
                <a:schemeClr val="lt1"/>
              </a:highlight>
            </a:endParaRPr>
          </a:p>
          <a:p>
            <a:pPr indent="0" lvl="0" marL="0" rtl="0" algn="l">
              <a:spcBef>
                <a:spcPts val="0"/>
              </a:spcBef>
              <a:spcAft>
                <a:spcPts val="0"/>
              </a:spcAft>
              <a:buNone/>
            </a:pPr>
            <a:r>
              <a:rPr lang="en" sz="1200">
                <a:solidFill>
                  <a:schemeClr val="dk1"/>
                </a:solidFill>
                <a:highlight>
                  <a:schemeClr val="lt1"/>
                </a:highlight>
              </a:rPr>
              <a:t>The </a:t>
            </a:r>
            <a:r>
              <a:rPr lang="en" sz="1200">
                <a:solidFill>
                  <a:srgbClr val="1D1C1D"/>
                </a:solidFill>
                <a:highlight>
                  <a:schemeClr val="lt1"/>
                </a:highlight>
              </a:rPr>
              <a:t>UN sustainable development goals are undoubtedly hindered by fast fashion, with each section of the supply chain, from the extraction of raw materials, to manufacturing and shipping having associated impacts such as high co2 emissions, chemical leaching. </a:t>
            </a:r>
            <a:r>
              <a:rPr lang="en" sz="1200">
                <a:solidFill>
                  <a:srgbClr val="F55E61"/>
                </a:solidFill>
              </a:rPr>
              <a:t>Not only does fast fashion have environmental impacts, but also causes social devastation. (Rana Plaza factory collapse in Bangladesh, which had a death toll of </a:t>
            </a:r>
            <a:r>
              <a:rPr lang="en" sz="1200">
                <a:solidFill>
                  <a:srgbClr val="111111"/>
                </a:solidFill>
                <a:highlight>
                  <a:schemeClr val="lt1"/>
                </a:highlight>
              </a:rPr>
              <a:t>1,134)</a:t>
            </a:r>
            <a:endParaRPr sz="1200">
              <a:solidFill>
                <a:srgbClr val="1D1C1D"/>
              </a:solidFill>
              <a:highlight>
                <a:schemeClr val="lt1"/>
              </a:highlight>
            </a:endParaRPr>
          </a:p>
          <a:p>
            <a:pPr indent="0" lvl="0" marL="0" rtl="0" algn="l">
              <a:spcBef>
                <a:spcPts val="0"/>
              </a:spcBef>
              <a:spcAft>
                <a:spcPts val="0"/>
              </a:spcAft>
              <a:buNone/>
            </a:pPr>
            <a:r>
              <a:t/>
            </a:r>
            <a:endParaRPr sz="1200">
              <a:solidFill>
                <a:srgbClr val="1D1C1D"/>
              </a:solidFill>
              <a:highlight>
                <a:schemeClr val="lt1"/>
              </a:highlight>
            </a:endParaRPr>
          </a:p>
          <a:p>
            <a:pPr indent="0" lvl="0" marL="0" rtl="0" algn="l">
              <a:lnSpc>
                <a:spcPct val="115000"/>
              </a:lnSpc>
              <a:spcBef>
                <a:spcPts val="0"/>
              </a:spcBef>
              <a:spcAft>
                <a:spcPts val="0"/>
              </a:spcAft>
              <a:buNone/>
            </a:pPr>
            <a:r>
              <a:rPr lang="en" sz="1200">
                <a:solidFill>
                  <a:schemeClr val="dk1"/>
                </a:solidFill>
              </a:rPr>
              <a:t>The unprecedented growth of social media and the “ideal” image perpetuated by influencers exacerbates the impacts as there is a certain pressure to fit in, which often requires keeping up with trends at the expense of the environment and garment workers.</a:t>
            </a:r>
            <a:endParaRPr sz="1200">
              <a:solidFill>
                <a:srgbClr val="1D1C1D"/>
              </a:solidFill>
              <a:highlight>
                <a:schemeClr val="lt1"/>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Even if methods are in place to enforce positive change within the industry,</a:t>
            </a:r>
            <a:r>
              <a:rPr lang="en" sz="1200">
                <a:solidFill>
                  <a:srgbClr val="F55E61"/>
                </a:solidFill>
              </a:rPr>
              <a:t> </a:t>
            </a:r>
            <a:r>
              <a:rPr lang="en" sz="1200">
                <a:solidFill>
                  <a:schemeClr val="dk1"/>
                </a:solidFill>
                <a:highlight>
                  <a:srgbClr val="F4CCCC"/>
                </a:highlight>
              </a:rPr>
              <a:t>education- or a lack of- is a huge barrier to true sustainability</a:t>
            </a:r>
            <a:r>
              <a:rPr lang="en" sz="1200">
                <a:solidFill>
                  <a:schemeClr val="dk1"/>
                </a:solidFill>
              </a:rPr>
              <a:t>. If consumers were aware that their own shopping habits is what leads to this destruction then they could possibly change their behaviour accordingly by buying less or choosing sustainable items.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rgbClr val="121212"/>
                </a:solidFill>
                <a:highlight>
                  <a:srgbClr val="FEF9F5"/>
                </a:highlight>
              </a:rPr>
              <a:t>After the </a:t>
            </a:r>
            <a:r>
              <a:rPr lang="en" sz="1200">
                <a:solidFill>
                  <a:srgbClr val="121212"/>
                </a:solidFill>
                <a:highlight>
                  <a:srgbClr val="F4CCCC"/>
                </a:highlight>
              </a:rPr>
              <a:t>sobering </a:t>
            </a:r>
            <a:r>
              <a:rPr lang="en" sz="1200">
                <a:solidFill>
                  <a:srgbClr val="3F3F42"/>
                </a:solidFill>
                <a:highlight>
                  <a:srgbClr val="F4CCCC"/>
                </a:highlight>
              </a:rPr>
              <a:t>Intergovernmental Panel on Climate Change report,</a:t>
            </a:r>
            <a:r>
              <a:rPr lang="en" sz="1200">
                <a:solidFill>
                  <a:srgbClr val="3F3F42"/>
                </a:solidFill>
                <a:highlight>
                  <a:srgbClr val="FFFFFF"/>
                </a:highlight>
              </a:rPr>
              <a:t> it is clear that education is important now more than ever.</a:t>
            </a:r>
            <a:endParaRPr sz="1200">
              <a:solidFill>
                <a:srgbClr val="3F3F42"/>
              </a:solidFill>
              <a:highlight>
                <a:srgbClr val="FFFFFF"/>
              </a:highlight>
            </a:endParaRPr>
          </a:p>
          <a:p>
            <a:pPr indent="0" lvl="0" marL="0" rtl="0" algn="l">
              <a:spcBef>
                <a:spcPts val="0"/>
              </a:spcBef>
              <a:spcAft>
                <a:spcPts val="0"/>
              </a:spcAft>
              <a:buNone/>
            </a:pPr>
            <a:r>
              <a:t/>
            </a:r>
            <a:endParaRPr sz="1200">
              <a:solidFill>
                <a:srgbClr val="3F3F42"/>
              </a:solidFill>
              <a:highlight>
                <a:srgbClr val="FFFFFF"/>
              </a:highlight>
            </a:endParaRPr>
          </a:p>
          <a:p>
            <a:pPr indent="0" lvl="0" marL="0" rtl="0" algn="l">
              <a:spcBef>
                <a:spcPts val="0"/>
              </a:spcBef>
              <a:spcAft>
                <a:spcPts val="0"/>
              </a:spcAft>
              <a:buClr>
                <a:schemeClr val="dk1"/>
              </a:buClr>
              <a:buSzPts val="1100"/>
              <a:buFont typeface="Arial"/>
              <a:buNone/>
            </a:pPr>
            <a:r>
              <a:rPr lang="en" sz="1200">
                <a:solidFill>
                  <a:schemeClr val="dk1"/>
                </a:solidFill>
              </a:rPr>
              <a:t>The type of education i have just spoken about is very traditional and almost a text-book approach, which I’m sure many young people can attest to- isn’t always interesting, engaging or impactful. Therefore it is important that young people take a creative approach to sustainability. Social media, despite fostering fast fashion trends and enforcing unrealistic standards, can be a positive force for change and a channel to spread awareness through campaigning and lobbying. Organisations like I Have A Voice which educate and empower youth through work experience and campaigning are vital.</a:t>
            </a:r>
            <a:endParaRPr sz="1200">
              <a:solidFill>
                <a:srgbClr val="3F3F42"/>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836cd5aa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836cd5aa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1D1C1D"/>
                </a:solidFill>
                <a:highlight>
                  <a:srgbClr val="FFFFFF"/>
                </a:highlight>
              </a:rPr>
              <a:t>Given that the</a:t>
            </a:r>
            <a:r>
              <a:rPr lang="en" sz="1300">
                <a:solidFill>
                  <a:srgbClr val="1D1C1D"/>
                </a:solidFill>
                <a:highlight>
                  <a:schemeClr val="accent4"/>
                </a:highlight>
              </a:rPr>
              <a:t> fashion industry is set to take up 26% of the carbon budget by 2050</a:t>
            </a:r>
            <a:r>
              <a:rPr lang="en" sz="1300">
                <a:solidFill>
                  <a:srgbClr val="1D1C1D"/>
                </a:solidFill>
                <a:highlight>
                  <a:srgbClr val="FFFFFF"/>
                </a:highlight>
              </a:rPr>
              <a:t> we think it is vital that the public is given this </a:t>
            </a:r>
            <a:r>
              <a:rPr lang="en" sz="1300">
                <a:solidFill>
                  <a:srgbClr val="1D1C1D"/>
                </a:solidFill>
                <a:highlight>
                  <a:schemeClr val="accent4"/>
                </a:highlight>
              </a:rPr>
              <a:t>tool </a:t>
            </a:r>
            <a:r>
              <a:rPr lang="en" sz="1300">
                <a:solidFill>
                  <a:srgbClr val="1D1C1D"/>
                </a:solidFill>
                <a:highlight>
                  <a:srgbClr val="FFFFFF"/>
                </a:highlight>
              </a:rPr>
              <a:t>to enable the consumer to make the most ethical and educated purchase possible. </a:t>
            </a:r>
            <a:endParaRPr sz="1300">
              <a:solidFill>
                <a:srgbClr val="1D1C1D"/>
              </a:solidFill>
              <a:highlight>
                <a:srgbClr val="FFFFFF"/>
              </a:highlight>
            </a:endParaRPr>
          </a:p>
          <a:p>
            <a:pPr indent="0" lvl="0" marL="0" rtl="0" algn="l">
              <a:lnSpc>
                <a:spcPct val="115000"/>
              </a:lnSpc>
              <a:spcBef>
                <a:spcPts val="0"/>
              </a:spcBef>
              <a:spcAft>
                <a:spcPts val="0"/>
              </a:spcAft>
              <a:buNone/>
            </a:pPr>
            <a:r>
              <a:t/>
            </a:r>
            <a:endParaRPr sz="1300">
              <a:solidFill>
                <a:srgbClr val="1D1C1D"/>
              </a:solidFill>
              <a:highlight>
                <a:srgbClr val="FFFFFF"/>
              </a:highlight>
            </a:endParaRPr>
          </a:p>
          <a:p>
            <a:pPr indent="0" lvl="0" marL="0" rtl="0" algn="l">
              <a:lnSpc>
                <a:spcPct val="115000"/>
              </a:lnSpc>
              <a:spcBef>
                <a:spcPts val="0"/>
              </a:spcBef>
              <a:spcAft>
                <a:spcPts val="0"/>
              </a:spcAft>
              <a:buNone/>
            </a:pPr>
            <a:r>
              <a:rPr lang="en" sz="1300">
                <a:solidFill>
                  <a:srgbClr val="1D1C1D"/>
                </a:solidFill>
                <a:highlight>
                  <a:srgbClr val="FFFFFF"/>
                </a:highlight>
              </a:rPr>
              <a:t>Furthermore</a:t>
            </a:r>
            <a:r>
              <a:rPr lang="en" sz="1300">
                <a:solidFill>
                  <a:srgbClr val="1D1C1D"/>
                </a:solidFill>
                <a:highlight>
                  <a:schemeClr val="accent4"/>
                </a:highlight>
              </a:rPr>
              <a:t> brand transparency will hopefully </a:t>
            </a:r>
            <a:r>
              <a:rPr lang="en" sz="1300">
                <a:solidFill>
                  <a:srgbClr val="1D1C1D"/>
                </a:solidFill>
                <a:highlight>
                  <a:srgbClr val="FFFFFF"/>
                </a:highlight>
              </a:rPr>
              <a:t>force these companies’ hand into making more environmentally conscious choices within their production and supply chain- in order to salvage their reputation.</a:t>
            </a:r>
            <a:endParaRPr sz="1300">
              <a:solidFill>
                <a:srgbClr val="1D1C1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150">
              <a:solidFill>
                <a:srgbClr val="1D1C1D"/>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836cd5aa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836cd5aa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073763"/>
                </a:solidFill>
              </a:rPr>
              <a:t>We understand the manufacturing process can’t be stopped- and it would be hugely unfair to damage the economies of developing countries, </a:t>
            </a:r>
            <a:r>
              <a:rPr lang="en" sz="1200">
                <a:solidFill>
                  <a:srgbClr val="073763"/>
                </a:solidFill>
              </a:rPr>
              <a:t>especially</a:t>
            </a:r>
            <a:r>
              <a:rPr lang="en" sz="1200">
                <a:solidFill>
                  <a:srgbClr val="073763"/>
                </a:solidFill>
              </a:rPr>
              <a:t> as one of the UN75 declarations is to “leave no one behind”</a:t>
            </a:r>
            <a:endParaRPr sz="1200">
              <a:solidFill>
                <a:srgbClr val="073763"/>
              </a:solidFill>
            </a:endParaRPr>
          </a:p>
          <a:p>
            <a:pPr indent="0" lvl="0" marL="0" rtl="0" algn="l">
              <a:spcBef>
                <a:spcPts val="800"/>
              </a:spcBef>
              <a:spcAft>
                <a:spcPts val="0"/>
              </a:spcAft>
              <a:buClr>
                <a:schemeClr val="dk1"/>
              </a:buClr>
              <a:buSzPts val="1100"/>
              <a:buFont typeface="Arial"/>
              <a:buNone/>
            </a:pPr>
            <a:r>
              <a:t/>
            </a:r>
            <a:endParaRPr sz="1200">
              <a:solidFill>
                <a:srgbClr val="073763"/>
              </a:solidFill>
            </a:endParaRPr>
          </a:p>
          <a:p>
            <a:pPr indent="0" lvl="0" marL="0" rtl="0" algn="l">
              <a:spcBef>
                <a:spcPts val="800"/>
              </a:spcBef>
              <a:spcAft>
                <a:spcPts val="0"/>
              </a:spcAft>
              <a:buClr>
                <a:schemeClr val="dk1"/>
              </a:buClr>
              <a:buSzPts val="1100"/>
              <a:buFont typeface="Arial"/>
              <a:buNone/>
            </a:pPr>
            <a:r>
              <a:rPr lang="en" sz="1200">
                <a:solidFill>
                  <a:srgbClr val="073763"/>
                </a:solidFill>
              </a:rPr>
              <a:t>So we want high                                                                                                                                                                                                                                                                                                                                                                                                                                                                                                                                                                                                                                                                                                                                                                                                                                                                                                                                                                                                                                                                                                                                                                                                                                                                                                                                                                                                                                                                                                                                                                                                                                                                                                                                                                                                                         income countries to use their privilege of being a global leaders in tackling climate change and having a clear plan to reach net zero by 2050, to support these countries and their governments. These green technologies would greatly benefit manufacturing countries abroad. </a:t>
            </a:r>
            <a:endParaRPr sz="1200">
              <a:solidFill>
                <a:srgbClr val="073763"/>
              </a:solidFill>
            </a:endParaRPr>
          </a:p>
          <a:p>
            <a:pPr indent="0" lvl="0" marL="0" rtl="0" algn="l">
              <a:spcBef>
                <a:spcPts val="800"/>
              </a:spcBef>
              <a:spcAft>
                <a:spcPts val="0"/>
              </a:spcAft>
              <a:buClr>
                <a:schemeClr val="dk1"/>
              </a:buClr>
              <a:buSzPts val="1100"/>
              <a:buFont typeface="Arial"/>
              <a:buNone/>
            </a:pPr>
            <a:r>
              <a:rPr lang="en" sz="1200">
                <a:solidFill>
                  <a:srgbClr val="073763"/>
                </a:solidFill>
              </a:rPr>
              <a:t>How great would it be if there was a sort of green technology bank that companies such as Amazon invested in?</a:t>
            </a:r>
            <a:endParaRPr sz="1200">
              <a:solidFill>
                <a:srgbClr val="073763"/>
              </a:solidFill>
            </a:endParaRPr>
          </a:p>
          <a:p>
            <a:pPr indent="0" lvl="0" marL="0" rtl="0" algn="l">
              <a:spcBef>
                <a:spcPts val="800"/>
              </a:spcBef>
              <a:spcAft>
                <a:spcPts val="0"/>
              </a:spcAft>
              <a:buClr>
                <a:schemeClr val="dk1"/>
              </a:buClr>
              <a:buSzPts val="1100"/>
              <a:buFont typeface="Arial"/>
              <a:buNone/>
            </a:pPr>
            <a:r>
              <a:t/>
            </a:r>
            <a:endParaRPr sz="1200">
              <a:solidFill>
                <a:srgbClr val="073763"/>
              </a:solidFill>
            </a:endParaRPr>
          </a:p>
          <a:p>
            <a:pPr indent="0" lvl="0" marL="0" rtl="0" algn="l">
              <a:spcBef>
                <a:spcPts val="800"/>
              </a:spcBef>
              <a:spcAft>
                <a:spcPts val="0"/>
              </a:spcAft>
              <a:buClr>
                <a:schemeClr val="dk1"/>
              </a:buClr>
              <a:buSzPts val="1100"/>
              <a:buFont typeface="Arial"/>
              <a:buNone/>
            </a:pPr>
            <a:r>
              <a:rPr lang="en" sz="1200">
                <a:solidFill>
                  <a:srgbClr val="F55E61"/>
                </a:solidFill>
              </a:rPr>
              <a:t>To summarise, sustainable education, the use of QR codes and green technology funding will all encourage a circular economy- meeting a host of UN SDGs </a:t>
            </a:r>
            <a:endParaRPr sz="1200">
              <a:solidFill>
                <a:srgbClr val="F55E61"/>
              </a:solidFill>
            </a:endParaRPr>
          </a:p>
          <a:p>
            <a:pPr indent="0" lvl="0" marL="0" rtl="0" algn="l">
              <a:spcBef>
                <a:spcPts val="0"/>
              </a:spcBef>
              <a:spcAft>
                <a:spcPts val="0"/>
              </a:spcAft>
              <a:buClr>
                <a:schemeClr val="dk1"/>
              </a:buClr>
              <a:buSzPts val="1100"/>
              <a:buFont typeface="Arial"/>
              <a:buNone/>
            </a:pPr>
            <a:r>
              <a:t/>
            </a:r>
            <a:endParaRPr sz="1200">
              <a:solidFill>
                <a:srgbClr val="F55E61"/>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F55E61"/>
                </a:solidFill>
              </a:rPr>
              <a:t>I wouldn’t say I am an expert, i’m just passionate about the environment. But we don’t just need experts, we need enthusiasts. We need this generation of young people to be adequately educated and clued up on the issues that are so pressing in modern society so that they themselves can be climate activists and reverse some of the damage already done by global warming.</a:t>
            </a:r>
            <a:endParaRPr sz="1200">
              <a:solidFill>
                <a:srgbClr val="F55E6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F55E61"/>
                </a:solidFill>
              </a:rPr>
              <a:t>If the pandemic has taught us anything that disasters do happen. People will die due to global warming and its subsequent impacts. But it also shows us that when countries, organisations and people work together in harmony, great things can be achieved.</a:t>
            </a:r>
            <a:endParaRPr sz="1200">
              <a:solidFill>
                <a:srgbClr val="073763"/>
              </a:solidFill>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7.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6.png"/><Relationship Id="rId13" Type="http://schemas.openxmlformats.org/officeDocument/2006/relationships/image" Target="../media/image10.png"/><Relationship Id="rId12"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9.png"/><Relationship Id="rId9"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7.png"/><Relationship Id="rId7" Type="http://schemas.openxmlformats.org/officeDocument/2006/relationships/image" Target="../media/image3.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3.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13.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2913750" y="987450"/>
            <a:ext cx="33165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2500">
                <a:latin typeface="Oswald"/>
                <a:ea typeface="Oswald"/>
                <a:cs typeface="Oswald"/>
                <a:sym typeface="Oswald"/>
              </a:rPr>
              <a:t>How sustainable fashion habits can resolve the Climate Emergency</a:t>
            </a:r>
            <a:endParaRPr sz="2500"/>
          </a:p>
        </p:txBody>
      </p:sp>
      <p:sp>
        <p:nvSpPr>
          <p:cNvPr id="60" name="Google Shape;60;p13"/>
          <p:cNvSpPr txBox="1"/>
          <p:nvPr>
            <p:ph idx="1" type="subTitle"/>
          </p:nvPr>
        </p:nvSpPr>
        <p:spPr>
          <a:xfrm>
            <a:off x="3096350" y="334348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600"/>
              <a:t>By </a:t>
            </a:r>
            <a:r>
              <a:rPr lang="en" sz="1600"/>
              <a:t>Abigail Wordsworth</a:t>
            </a:r>
            <a:endParaRPr sz="1600"/>
          </a:p>
        </p:txBody>
      </p:sp>
      <p:pic>
        <p:nvPicPr>
          <p:cNvPr id="61" name="Google Shape;61;p13"/>
          <p:cNvPicPr preferRelativeResize="0"/>
          <p:nvPr/>
        </p:nvPicPr>
        <p:blipFill>
          <a:blip r:embed="rId3">
            <a:alphaModFix/>
          </a:blip>
          <a:stretch>
            <a:fillRect/>
          </a:stretch>
        </p:blipFill>
        <p:spPr>
          <a:xfrm>
            <a:off x="4145250" y="2571750"/>
            <a:ext cx="853600" cy="853600"/>
          </a:xfrm>
          <a:prstGeom prst="rect">
            <a:avLst/>
          </a:prstGeom>
          <a:noFill/>
          <a:ln>
            <a:noFill/>
          </a:ln>
        </p:spPr>
      </p:pic>
      <p:sp>
        <p:nvSpPr>
          <p:cNvPr id="62" name="Google Shape;62;p13"/>
          <p:cNvSpPr txBox="1"/>
          <p:nvPr/>
        </p:nvSpPr>
        <p:spPr>
          <a:xfrm>
            <a:off x="34788" y="761325"/>
            <a:ext cx="219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63" name="Google Shape;63;p13"/>
          <p:cNvPicPr preferRelativeResize="0"/>
          <p:nvPr/>
        </p:nvPicPr>
        <p:blipFill>
          <a:blip r:embed="rId4">
            <a:alphaModFix/>
          </a:blip>
          <a:stretch>
            <a:fillRect/>
          </a:stretch>
        </p:blipFill>
        <p:spPr>
          <a:xfrm>
            <a:off x="7231738" y="170775"/>
            <a:ext cx="1058325" cy="1058325"/>
          </a:xfrm>
          <a:prstGeom prst="rect">
            <a:avLst/>
          </a:prstGeom>
          <a:noFill/>
          <a:ln>
            <a:noFill/>
          </a:ln>
        </p:spPr>
      </p:pic>
      <p:pic>
        <p:nvPicPr>
          <p:cNvPr id="64" name="Google Shape;64;p13"/>
          <p:cNvPicPr preferRelativeResize="0"/>
          <p:nvPr/>
        </p:nvPicPr>
        <p:blipFill>
          <a:blip r:embed="rId5">
            <a:alphaModFix/>
          </a:blip>
          <a:stretch>
            <a:fillRect/>
          </a:stretch>
        </p:blipFill>
        <p:spPr>
          <a:xfrm>
            <a:off x="7231750" y="1693200"/>
            <a:ext cx="1058300" cy="1058300"/>
          </a:xfrm>
          <a:prstGeom prst="rect">
            <a:avLst/>
          </a:prstGeom>
          <a:noFill/>
          <a:ln>
            <a:noFill/>
          </a:ln>
        </p:spPr>
      </p:pic>
      <p:pic>
        <p:nvPicPr>
          <p:cNvPr id="65" name="Google Shape;65;p13"/>
          <p:cNvPicPr preferRelativeResize="0"/>
          <p:nvPr/>
        </p:nvPicPr>
        <p:blipFill>
          <a:blip r:embed="rId6">
            <a:alphaModFix/>
          </a:blip>
          <a:stretch>
            <a:fillRect/>
          </a:stretch>
        </p:blipFill>
        <p:spPr>
          <a:xfrm>
            <a:off x="7231750" y="3215600"/>
            <a:ext cx="1058300" cy="1058300"/>
          </a:xfrm>
          <a:prstGeom prst="rect">
            <a:avLst/>
          </a:prstGeom>
          <a:noFill/>
          <a:ln>
            <a:noFill/>
          </a:ln>
        </p:spPr>
      </p:pic>
      <p:pic>
        <p:nvPicPr>
          <p:cNvPr id="66" name="Google Shape;66;p13"/>
          <p:cNvPicPr preferRelativeResize="0"/>
          <p:nvPr/>
        </p:nvPicPr>
        <p:blipFill rotWithShape="1">
          <a:blip r:embed="rId7">
            <a:alphaModFix/>
          </a:blip>
          <a:srcRect b="-4723" l="0" r="0" t="0"/>
          <a:stretch/>
        </p:blipFill>
        <p:spPr>
          <a:xfrm>
            <a:off x="636834" y="201738"/>
            <a:ext cx="991325" cy="1108325"/>
          </a:xfrm>
          <a:prstGeom prst="rect">
            <a:avLst/>
          </a:prstGeom>
          <a:noFill/>
          <a:ln>
            <a:noFill/>
          </a:ln>
        </p:spPr>
      </p:pic>
      <p:pic>
        <p:nvPicPr>
          <p:cNvPr id="67" name="Google Shape;67;p13"/>
          <p:cNvPicPr preferRelativeResize="0"/>
          <p:nvPr/>
        </p:nvPicPr>
        <p:blipFill rotWithShape="1">
          <a:blip r:embed="rId8">
            <a:alphaModFix/>
          </a:blip>
          <a:srcRect b="0" l="8326" r="12821" t="0"/>
          <a:stretch/>
        </p:blipFill>
        <p:spPr>
          <a:xfrm>
            <a:off x="603350" y="1667875"/>
            <a:ext cx="1058300" cy="1041376"/>
          </a:xfrm>
          <a:prstGeom prst="rect">
            <a:avLst/>
          </a:prstGeom>
          <a:noFill/>
          <a:ln>
            <a:noFill/>
          </a:ln>
        </p:spPr>
      </p:pic>
      <p:pic>
        <p:nvPicPr>
          <p:cNvPr id="68" name="Google Shape;68;p13"/>
          <p:cNvPicPr preferRelativeResize="0"/>
          <p:nvPr/>
        </p:nvPicPr>
        <p:blipFill>
          <a:blip r:embed="rId9">
            <a:alphaModFix/>
          </a:blip>
          <a:stretch>
            <a:fillRect/>
          </a:stretch>
        </p:blipFill>
        <p:spPr>
          <a:xfrm>
            <a:off x="603350" y="3215600"/>
            <a:ext cx="1058300" cy="105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p:nvPr/>
        </p:nvSpPr>
        <p:spPr>
          <a:xfrm>
            <a:off x="604950" y="217975"/>
            <a:ext cx="3690000" cy="2889600"/>
          </a:xfrm>
          <a:prstGeom prst="rect">
            <a:avLst/>
          </a:prstGeom>
          <a:solidFill>
            <a:srgbClr val="252D48"/>
          </a:solidFill>
          <a:ln cap="flat" cmpd="sng" w="2857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txBox="1"/>
          <p:nvPr/>
        </p:nvSpPr>
        <p:spPr>
          <a:xfrm>
            <a:off x="864250" y="411800"/>
            <a:ext cx="2553300" cy="1281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2300"/>
              </a:spcBef>
              <a:spcAft>
                <a:spcPts val="0"/>
              </a:spcAft>
              <a:buNone/>
            </a:pPr>
            <a:r>
              <a:rPr lang="en" sz="1500">
                <a:solidFill>
                  <a:schemeClr val="lt1"/>
                </a:solidFill>
              </a:rPr>
              <a:t>Buying just </a:t>
            </a:r>
            <a:r>
              <a:rPr lang="en" sz="1500" u="sng">
                <a:solidFill>
                  <a:schemeClr val="lt1"/>
                </a:solidFill>
              </a:rPr>
              <a:t>one white cotton shirt</a:t>
            </a:r>
            <a:r>
              <a:rPr lang="en" sz="1500">
                <a:solidFill>
                  <a:schemeClr val="lt1"/>
                </a:solidFill>
              </a:rPr>
              <a:t> produces the same amount of emissions as driving </a:t>
            </a:r>
            <a:r>
              <a:rPr lang="en" sz="1500" u="sng">
                <a:solidFill>
                  <a:schemeClr val="lt1"/>
                </a:solidFill>
              </a:rPr>
              <a:t>35 miles</a:t>
            </a:r>
            <a:r>
              <a:rPr lang="en" sz="1500">
                <a:solidFill>
                  <a:schemeClr val="lt1"/>
                </a:solidFill>
              </a:rPr>
              <a:t> in a car.</a:t>
            </a:r>
            <a:endParaRPr sz="1600">
              <a:solidFill>
                <a:schemeClr val="lt1"/>
              </a:solidFill>
              <a:latin typeface="Lato"/>
              <a:ea typeface="Lato"/>
              <a:cs typeface="Lato"/>
              <a:sym typeface="Lato"/>
            </a:endParaRPr>
          </a:p>
        </p:txBody>
      </p:sp>
      <p:pic>
        <p:nvPicPr>
          <p:cNvPr id="75" name="Google Shape;75;p14"/>
          <p:cNvPicPr preferRelativeResize="0"/>
          <p:nvPr/>
        </p:nvPicPr>
        <p:blipFill>
          <a:blip r:embed="rId3">
            <a:alphaModFix/>
          </a:blip>
          <a:stretch>
            <a:fillRect/>
          </a:stretch>
        </p:blipFill>
        <p:spPr>
          <a:xfrm>
            <a:off x="864250" y="1912850"/>
            <a:ext cx="930325" cy="930325"/>
          </a:xfrm>
          <a:prstGeom prst="rect">
            <a:avLst/>
          </a:prstGeom>
          <a:noFill/>
          <a:ln cap="flat" cmpd="sng" w="28575">
            <a:solidFill>
              <a:srgbClr val="252D48"/>
            </a:solidFill>
            <a:prstDash val="solid"/>
            <a:round/>
            <a:headEnd len="sm" w="sm" type="none"/>
            <a:tailEnd len="sm" w="sm" type="none"/>
          </a:ln>
        </p:spPr>
      </p:pic>
      <p:cxnSp>
        <p:nvCxnSpPr>
          <p:cNvPr id="76" name="Google Shape;76;p14"/>
          <p:cNvCxnSpPr>
            <a:stCxn id="75" idx="3"/>
          </p:cNvCxnSpPr>
          <p:nvPr/>
        </p:nvCxnSpPr>
        <p:spPr>
          <a:xfrm>
            <a:off x="1794575" y="2378013"/>
            <a:ext cx="861600" cy="600"/>
          </a:xfrm>
          <a:prstGeom prst="straightConnector1">
            <a:avLst/>
          </a:prstGeom>
          <a:noFill/>
          <a:ln cap="flat" cmpd="sng" w="28575">
            <a:solidFill>
              <a:srgbClr val="F99900"/>
            </a:solidFill>
            <a:prstDash val="solid"/>
            <a:round/>
            <a:headEnd len="med" w="med" type="none"/>
            <a:tailEnd len="med" w="med" type="triangle"/>
          </a:ln>
        </p:spPr>
      </p:cxnSp>
      <p:sp>
        <p:nvSpPr>
          <p:cNvPr id="77" name="Google Shape;77;p14"/>
          <p:cNvSpPr txBox="1"/>
          <p:nvPr/>
        </p:nvSpPr>
        <p:spPr>
          <a:xfrm>
            <a:off x="2870000" y="1854663"/>
            <a:ext cx="1213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latin typeface="Impact"/>
                <a:ea typeface="Impact"/>
                <a:cs typeface="Impact"/>
                <a:sym typeface="Impact"/>
              </a:rPr>
              <a:t>35 miles</a:t>
            </a:r>
            <a:endParaRPr sz="2800">
              <a:solidFill>
                <a:schemeClr val="lt1"/>
              </a:solidFill>
              <a:highlight>
                <a:schemeClr val="lt1"/>
              </a:highlight>
              <a:latin typeface="Impact"/>
              <a:ea typeface="Impact"/>
              <a:cs typeface="Impact"/>
              <a:sym typeface="Impact"/>
            </a:endParaRPr>
          </a:p>
        </p:txBody>
      </p:sp>
      <p:pic>
        <p:nvPicPr>
          <p:cNvPr id="78" name="Google Shape;78;p14"/>
          <p:cNvPicPr preferRelativeResize="0"/>
          <p:nvPr/>
        </p:nvPicPr>
        <p:blipFill rotWithShape="1">
          <a:blip r:embed="rId4">
            <a:alphaModFix/>
          </a:blip>
          <a:srcRect b="16945" l="7860" r="8785" t="15299"/>
          <a:stretch/>
        </p:blipFill>
        <p:spPr>
          <a:xfrm>
            <a:off x="3476900" y="1787500"/>
            <a:ext cx="665498" cy="541000"/>
          </a:xfrm>
          <a:prstGeom prst="rect">
            <a:avLst/>
          </a:prstGeom>
          <a:noFill/>
          <a:ln cap="flat" cmpd="sng" w="28575">
            <a:solidFill>
              <a:srgbClr val="252D48"/>
            </a:solidFill>
            <a:prstDash val="solid"/>
            <a:round/>
            <a:headEnd len="sm" w="sm" type="none"/>
            <a:tailEnd len="sm" w="sm" type="none"/>
          </a:ln>
        </p:spPr>
      </p:pic>
      <p:sp>
        <p:nvSpPr>
          <p:cNvPr id="79" name="Google Shape;79;p14"/>
          <p:cNvSpPr/>
          <p:nvPr/>
        </p:nvSpPr>
        <p:spPr>
          <a:xfrm>
            <a:off x="4788375" y="1854675"/>
            <a:ext cx="3690000" cy="2889600"/>
          </a:xfrm>
          <a:prstGeom prst="rect">
            <a:avLst/>
          </a:prstGeom>
          <a:solidFill>
            <a:srgbClr val="252D48"/>
          </a:solidFill>
          <a:ln cap="flat" cmpd="sng" w="2857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nvSpPr>
        <p:spPr>
          <a:xfrm>
            <a:off x="5106500" y="2108275"/>
            <a:ext cx="2863200" cy="1281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2300"/>
              </a:spcBef>
              <a:spcAft>
                <a:spcPts val="0"/>
              </a:spcAft>
              <a:buNone/>
            </a:pPr>
            <a:r>
              <a:rPr lang="en" sz="1500">
                <a:solidFill>
                  <a:schemeClr val="lt1"/>
                </a:solidFill>
                <a:highlight>
                  <a:srgbClr val="252D48"/>
                </a:highlight>
                <a:latin typeface="Lato"/>
                <a:ea typeface="Lato"/>
                <a:cs typeface="Lato"/>
                <a:sym typeface="Lato"/>
              </a:rPr>
              <a:t>The textile industry produces more greenhouse gas emissions than the shipping and aviation industries</a:t>
            </a:r>
            <a:r>
              <a:rPr b="1" lang="en" sz="1500">
                <a:solidFill>
                  <a:schemeClr val="lt1"/>
                </a:solidFill>
                <a:highlight>
                  <a:srgbClr val="252D48"/>
                </a:highlight>
                <a:latin typeface="Lato"/>
                <a:ea typeface="Lato"/>
                <a:cs typeface="Lato"/>
                <a:sym typeface="Lato"/>
              </a:rPr>
              <a:t> combined.</a:t>
            </a:r>
            <a:endParaRPr sz="1500">
              <a:solidFill>
                <a:schemeClr val="lt1"/>
              </a:solidFill>
              <a:highlight>
                <a:srgbClr val="252D48"/>
              </a:highlight>
              <a:latin typeface="Lato"/>
              <a:ea typeface="Lato"/>
              <a:cs typeface="Lato"/>
              <a:sym typeface="Lato"/>
            </a:endParaRPr>
          </a:p>
        </p:txBody>
      </p:sp>
      <p:pic>
        <p:nvPicPr>
          <p:cNvPr id="81" name="Google Shape;81;p14"/>
          <p:cNvPicPr preferRelativeResize="0"/>
          <p:nvPr/>
        </p:nvPicPr>
        <p:blipFill>
          <a:blip r:embed="rId5">
            <a:alphaModFix/>
          </a:blip>
          <a:stretch>
            <a:fillRect/>
          </a:stretch>
        </p:blipFill>
        <p:spPr>
          <a:xfrm>
            <a:off x="5206000" y="3481950"/>
            <a:ext cx="1109575" cy="1103924"/>
          </a:xfrm>
          <a:prstGeom prst="rect">
            <a:avLst/>
          </a:prstGeom>
          <a:noFill/>
          <a:ln>
            <a:noFill/>
          </a:ln>
        </p:spPr>
      </p:pic>
      <p:pic>
        <p:nvPicPr>
          <p:cNvPr id="82" name="Google Shape;82;p14"/>
          <p:cNvPicPr preferRelativeResize="0"/>
          <p:nvPr/>
        </p:nvPicPr>
        <p:blipFill>
          <a:blip r:embed="rId6">
            <a:alphaModFix/>
          </a:blip>
          <a:stretch>
            <a:fillRect/>
          </a:stretch>
        </p:blipFill>
        <p:spPr>
          <a:xfrm>
            <a:off x="6754375" y="3389575"/>
            <a:ext cx="1241726" cy="1241726"/>
          </a:xfrm>
          <a:prstGeom prst="rect">
            <a:avLst/>
          </a:prstGeom>
          <a:noFill/>
          <a:ln>
            <a:noFill/>
          </a:ln>
        </p:spPr>
      </p:pic>
      <p:pic>
        <p:nvPicPr>
          <p:cNvPr id="83" name="Google Shape;83;p14"/>
          <p:cNvPicPr preferRelativeResize="0"/>
          <p:nvPr/>
        </p:nvPicPr>
        <p:blipFill>
          <a:blip r:embed="rId7">
            <a:alphaModFix/>
          </a:blip>
          <a:stretch>
            <a:fillRect/>
          </a:stretch>
        </p:blipFill>
        <p:spPr>
          <a:xfrm>
            <a:off x="4788375" y="217975"/>
            <a:ext cx="1476224" cy="621349"/>
          </a:xfrm>
          <a:prstGeom prst="rect">
            <a:avLst/>
          </a:prstGeom>
          <a:noFill/>
          <a:ln>
            <a:noFill/>
          </a:ln>
        </p:spPr>
      </p:pic>
      <p:pic>
        <p:nvPicPr>
          <p:cNvPr id="84" name="Google Shape;84;p14"/>
          <p:cNvPicPr preferRelativeResize="0"/>
          <p:nvPr/>
        </p:nvPicPr>
        <p:blipFill>
          <a:blip r:embed="rId8">
            <a:alphaModFix/>
          </a:blip>
          <a:stretch>
            <a:fillRect/>
          </a:stretch>
        </p:blipFill>
        <p:spPr>
          <a:xfrm>
            <a:off x="6427650" y="0"/>
            <a:ext cx="1241725" cy="1241725"/>
          </a:xfrm>
          <a:prstGeom prst="rect">
            <a:avLst/>
          </a:prstGeom>
          <a:noFill/>
          <a:ln>
            <a:noFill/>
          </a:ln>
        </p:spPr>
      </p:pic>
      <p:pic>
        <p:nvPicPr>
          <p:cNvPr id="85" name="Google Shape;85;p14"/>
          <p:cNvPicPr preferRelativeResize="0"/>
          <p:nvPr/>
        </p:nvPicPr>
        <p:blipFill>
          <a:blip r:embed="rId9">
            <a:alphaModFix/>
          </a:blip>
          <a:stretch>
            <a:fillRect/>
          </a:stretch>
        </p:blipFill>
        <p:spPr>
          <a:xfrm>
            <a:off x="350825" y="3240774"/>
            <a:ext cx="2154476" cy="439725"/>
          </a:xfrm>
          <a:prstGeom prst="rect">
            <a:avLst/>
          </a:prstGeom>
          <a:noFill/>
          <a:ln>
            <a:noFill/>
          </a:ln>
        </p:spPr>
      </p:pic>
      <p:pic>
        <p:nvPicPr>
          <p:cNvPr id="86" name="Google Shape;86;p14"/>
          <p:cNvPicPr preferRelativeResize="0"/>
          <p:nvPr/>
        </p:nvPicPr>
        <p:blipFill>
          <a:blip r:embed="rId10">
            <a:alphaModFix/>
          </a:blip>
          <a:stretch>
            <a:fillRect/>
          </a:stretch>
        </p:blipFill>
        <p:spPr>
          <a:xfrm>
            <a:off x="1305788" y="3863274"/>
            <a:ext cx="1670226" cy="212850"/>
          </a:xfrm>
          <a:prstGeom prst="rect">
            <a:avLst/>
          </a:prstGeom>
          <a:noFill/>
          <a:ln>
            <a:noFill/>
          </a:ln>
        </p:spPr>
      </p:pic>
      <p:pic>
        <p:nvPicPr>
          <p:cNvPr id="87" name="Google Shape;87;p14"/>
          <p:cNvPicPr preferRelativeResize="0"/>
          <p:nvPr/>
        </p:nvPicPr>
        <p:blipFill>
          <a:blip r:embed="rId11">
            <a:alphaModFix/>
          </a:blip>
          <a:stretch>
            <a:fillRect/>
          </a:stretch>
        </p:blipFill>
        <p:spPr>
          <a:xfrm>
            <a:off x="1710325" y="4343175"/>
            <a:ext cx="1887954" cy="439725"/>
          </a:xfrm>
          <a:prstGeom prst="rect">
            <a:avLst/>
          </a:prstGeom>
          <a:noFill/>
          <a:ln>
            <a:noFill/>
          </a:ln>
        </p:spPr>
      </p:pic>
      <p:pic>
        <p:nvPicPr>
          <p:cNvPr id="88" name="Google Shape;88;p14"/>
          <p:cNvPicPr preferRelativeResize="0"/>
          <p:nvPr/>
        </p:nvPicPr>
        <p:blipFill>
          <a:blip r:embed="rId12">
            <a:alphaModFix/>
          </a:blip>
          <a:stretch>
            <a:fillRect/>
          </a:stretch>
        </p:blipFill>
        <p:spPr>
          <a:xfrm>
            <a:off x="4788387" y="1355349"/>
            <a:ext cx="2956216" cy="337763"/>
          </a:xfrm>
          <a:prstGeom prst="rect">
            <a:avLst/>
          </a:prstGeom>
          <a:noFill/>
          <a:ln>
            <a:noFill/>
          </a:ln>
        </p:spPr>
      </p:pic>
      <p:pic>
        <p:nvPicPr>
          <p:cNvPr id="89" name="Google Shape;89;p14"/>
          <p:cNvPicPr preferRelativeResize="0"/>
          <p:nvPr/>
        </p:nvPicPr>
        <p:blipFill>
          <a:blip r:embed="rId13">
            <a:alphaModFix/>
          </a:blip>
          <a:stretch>
            <a:fillRect/>
          </a:stretch>
        </p:blipFill>
        <p:spPr>
          <a:xfrm>
            <a:off x="2976025" y="3311599"/>
            <a:ext cx="1548739" cy="5074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5"/>
          <p:cNvSpPr/>
          <p:nvPr/>
        </p:nvSpPr>
        <p:spPr>
          <a:xfrm>
            <a:off x="7163000" y="1611475"/>
            <a:ext cx="1382400" cy="2385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5"/>
          <p:cNvPicPr preferRelativeResize="0"/>
          <p:nvPr/>
        </p:nvPicPr>
        <p:blipFill rotWithShape="1">
          <a:blip r:embed="rId3">
            <a:alphaModFix/>
          </a:blip>
          <a:srcRect b="0" l="-2350" r="2349" t="-10253"/>
          <a:stretch/>
        </p:blipFill>
        <p:spPr>
          <a:xfrm>
            <a:off x="5888150" y="1064075"/>
            <a:ext cx="3146024" cy="4011176"/>
          </a:xfrm>
          <a:prstGeom prst="rect">
            <a:avLst/>
          </a:prstGeom>
          <a:noFill/>
          <a:ln>
            <a:noFill/>
          </a:ln>
        </p:spPr>
      </p:pic>
      <p:sp>
        <p:nvSpPr>
          <p:cNvPr id="96" name="Google Shape;96;p15"/>
          <p:cNvSpPr txBox="1"/>
          <p:nvPr>
            <p:ph type="title"/>
          </p:nvPr>
        </p:nvSpPr>
        <p:spPr>
          <a:xfrm>
            <a:off x="311700" y="7962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Consumer habits need to change. </a:t>
            </a:r>
            <a:endParaRPr/>
          </a:p>
        </p:txBody>
      </p:sp>
      <p:sp>
        <p:nvSpPr>
          <p:cNvPr id="97" name="Google Shape;97;p15"/>
          <p:cNvSpPr/>
          <p:nvPr/>
        </p:nvSpPr>
        <p:spPr>
          <a:xfrm rot="-5400000">
            <a:off x="662963" y="430224"/>
            <a:ext cx="3078925" cy="3781450"/>
          </a:xfrm>
          <a:prstGeom prst="flowChartOffpageConnector">
            <a:avLst/>
          </a:prstGeom>
          <a:solidFill>
            <a:srgbClr val="252D48"/>
          </a:solidFill>
          <a:ln cap="flat" cmpd="sng" w="2857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5"/>
          <p:cNvPicPr preferRelativeResize="0"/>
          <p:nvPr/>
        </p:nvPicPr>
        <p:blipFill>
          <a:blip r:embed="rId4">
            <a:alphaModFix/>
          </a:blip>
          <a:stretch>
            <a:fillRect/>
          </a:stretch>
        </p:blipFill>
        <p:spPr>
          <a:xfrm>
            <a:off x="642578" y="989479"/>
            <a:ext cx="2373166" cy="1282886"/>
          </a:xfrm>
          <a:prstGeom prst="rect">
            <a:avLst/>
          </a:prstGeom>
          <a:noFill/>
          <a:ln>
            <a:noFill/>
          </a:ln>
        </p:spPr>
      </p:pic>
      <p:pic>
        <p:nvPicPr>
          <p:cNvPr id="99" name="Google Shape;99;p15"/>
          <p:cNvPicPr preferRelativeResize="0"/>
          <p:nvPr/>
        </p:nvPicPr>
        <p:blipFill rotWithShape="1">
          <a:blip r:embed="rId5">
            <a:alphaModFix/>
          </a:blip>
          <a:srcRect b="30439" l="0" r="0" t="0"/>
          <a:stretch/>
        </p:blipFill>
        <p:spPr>
          <a:xfrm>
            <a:off x="642578" y="2403531"/>
            <a:ext cx="2373175" cy="1332259"/>
          </a:xfrm>
          <a:prstGeom prst="rect">
            <a:avLst/>
          </a:prstGeom>
          <a:noFill/>
          <a:ln>
            <a:noFill/>
          </a:ln>
        </p:spPr>
      </p:pic>
      <p:pic>
        <p:nvPicPr>
          <p:cNvPr id="100" name="Google Shape;100;p15"/>
          <p:cNvPicPr preferRelativeResize="0"/>
          <p:nvPr/>
        </p:nvPicPr>
        <p:blipFill>
          <a:blip r:embed="rId6">
            <a:alphaModFix/>
          </a:blip>
          <a:stretch>
            <a:fillRect/>
          </a:stretch>
        </p:blipFill>
        <p:spPr>
          <a:xfrm>
            <a:off x="4185137" y="781464"/>
            <a:ext cx="1795675" cy="1496425"/>
          </a:xfrm>
          <a:prstGeom prst="rect">
            <a:avLst/>
          </a:prstGeom>
          <a:noFill/>
          <a:ln>
            <a:noFill/>
          </a:ln>
        </p:spPr>
      </p:pic>
      <p:pic>
        <p:nvPicPr>
          <p:cNvPr id="101" name="Google Shape;101;p15"/>
          <p:cNvPicPr preferRelativeResize="0"/>
          <p:nvPr/>
        </p:nvPicPr>
        <p:blipFill>
          <a:blip r:embed="rId7">
            <a:alphaModFix/>
          </a:blip>
          <a:stretch>
            <a:fillRect/>
          </a:stretch>
        </p:blipFill>
        <p:spPr>
          <a:xfrm>
            <a:off x="4322025" y="3661900"/>
            <a:ext cx="1642500" cy="1180709"/>
          </a:xfrm>
          <a:prstGeom prst="rect">
            <a:avLst/>
          </a:prstGeom>
          <a:noFill/>
          <a:ln>
            <a:noFill/>
          </a:ln>
        </p:spPr>
      </p:pic>
      <p:pic>
        <p:nvPicPr>
          <p:cNvPr id="102" name="Google Shape;102;p15"/>
          <p:cNvPicPr preferRelativeResize="0"/>
          <p:nvPr/>
        </p:nvPicPr>
        <p:blipFill rotWithShape="1">
          <a:blip r:embed="rId8">
            <a:alphaModFix/>
          </a:blip>
          <a:srcRect b="0" l="27383" r="0" t="0"/>
          <a:stretch/>
        </p:blipFill>
        <p:spPr>
          <a:xfrm>
            <a:off x="402475" y="4216500"/>
            <a:ext cx="1035945" cy="626100"/>
          </a:xfrm>
          <a:prstGeom prst="rect">
            <a:avLst/>
          </a:prstGeom>
          <a:noFill/>
          <a:ln>
            <a:noFill/>
          </a:ln>
        </p:spPr>
      </p:pic>
      <p:sp>
        <p:nvSpPr>
          <p:cNvPr id="103" name="Google Shape;103;p15"/>
          <p:cNvSpPr txBox="1"/>
          <p:nvPr/>
        </p:nvSpPr>
        <p:spPr>
          <a:xfrm>
            <a:off x="1481038" y="3996775"/>
            <a:ext cx="1642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ato"/>
                <a:ea typeface="Lato"/>
                <a:cs typeface="Lato"/>
                <a:sym typeface="Lato"/>
              </a:rPr>
              <a:t>Overconsumption is on the rise, with the average garment lasting just </a:t>
            </a:r>
            <a:r>
              <a:rPr b="1" lang="en" sz="1200">
                <a:latin typeface="Lato"/>
                <a:ea typeface="Lato"/>
                <a:cs typeface="Lato"/>
                <a:sym typeface="Lato"/>
              </a:rPr>
              <a:t>7 wears</a:t>
            </a:r>
            <a:r>
              <a:rPr lang="en" sz="1200">
                <a:latin typeface="Lato"/>
                <a:ea typeface="Lato"/>
                <a:cs typeface="Lato"/>
                <a:sym typeface="Lato"/>
              </a:rPr>
              <a:t>.</a:t>
            </a:r>
            <a:endParaRPr sz="1200">
              <a:latin typeface="Lato"/>
              <a:ea typeface="Lato"/>
              <a:cs typeface="Lato"/>
              <a:sym typeface="Lato"/>
            </a:endParaRPr>
          </a:p>
        </p:txBody>
      </p:sp>
      <p:pic>
        <p:nvPicPr>
          <p:cNvPr id="104" name="Google Shape;104;p15"/>
          <p:cNvPicPr preferRelativeResize="0"/>
          <p:nvPr/>
        </p:nvPicPr>
        <p:blipFill rotWithShape="1">
          <a:blip r:embed="rId9">
            <a:alphaModFix/>
          </a:blip>
          <a:srcRect b="0" l="0" r="12732" t="0"/>
          <a:stretch/>
        </p:blipFill>
        <p:spPr>
          <a:xfrm>
            <a:off x="4162900" y="2424388"/>
            <a:ext cx="1954050" cy="1091025"/>
          </a:xfrm>
          <a:prstGeom prst="rect">
            <a:avLst/>
          </a:prstGeom>
          <a:noFill/>
          <a:ln>
            <a:noFill/>
          </a:ln>
        </p:spPr>
      </p:pic>
      <p:sp>
        <p:nvSpPr>
          <p:cNvPr id="105" name="Google Shape;105;p15"/>
          <p:cNvSpPr txBox="1"/>
          <p:nvPr/>
        </p:nvSpPr>
        <p:spPr>
          <a:xfrm>
            <a:off x="7150174" y="1577600"/>
            <a:ext cx="1354500" cy="17547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2300"/>
              </a:spcBef>
              <a:spcAft>
                <a:spcPts val="0"/>
              </a:spcAft>
              <a:buNone/>
            </a:pPr>
            <a:r>
              <a:rPr b="1" lang="en" sz="1200">
                <a:latin typeface="Lato"/>
                <a:ea typeface="Lato"/>
                <a:cs typeface="Lato"/>
                <a:sym typeface="Lato"/>
              </a:rPr>
              <a:t>One in six</a:t>
            </a:r>
            <a:r>
              <a:rPr lang="en" sz="1200">
                <a:latin typeface="Lato"/>
                <a:ea typeface="Lato"/>
                <a:cs typeface="Lato"/>
                <a:sym typeface="Lato"/>
              </a:rPr>
              <a:t> young people say that they don’t feel they can wear an outfit again once it’s been seen on social media.</a:t>
            </a:r>
            <a:endParaRPr sz="1200">
              <a:latin typeface="Lato"/>
              <a:ea typeface="Lato"/>
              <a:cs typeface="Lato"/>
              <a:sym typeface="Lato"/>
            </a:endParaRPr>
          </a:p>
        </p:txBody>
      </p:sp>
      <p:pic>
        <p:nvPicPr>
          <p:cNvPr id="106" name="Google Shape;106;p15"/>
          <p:cNvPicPr preferRelativeResize="0"/>
          <p:nvPr/>
        </p:nvPicPr>
        <p:blipFill rotWithShape="1">
          <a:blip r:embed="rId10">
            <a:alphaModFix/>
          </a:blip>
          <a:srcRect b="50296" l="4130" r="66884" t="20609"/>
          <a:stretch/>
        </p:blipFill>
        <p:spPr>
          <a:xfrm>
            <a:off x="7264100" y="3262125"/>
            <a:ext cx="329174" cy="330400"/>
          </a:xfrm>
          <a:prstGeom prst="rect">
            <a:avLst/>
          </a:prstGeom>
          <a:noFill/>
          <a:ln>
            <a:noFill/>
          </a:ln>
        </p:spPr>
      </p:pic>
      <p:pic>
        <p:nvPicPr>
          <p:cNvPr id="107" name="Google Shape;107;p15"/>
          <p:cNvPicPr preferRelativeResize="0"/>
          <p:nvPr/>
        </p:nvPicPr>
        <p:blipFill rotWithShape="1">
          <a:blip r:embed="rId10">
            <a:alphaModFix/>
          </a:blip>
          <a:srcRect b="51489" l="35507" r="35507" t="19416"/>
          <a:stretch/>
        </p:blipFill>
        <p:spPr>
          <a:xfrm>
            <a:off x="7689612" y="3262125"/>
            <a:ext cx="329174" cy="330400"/>
          </a:xfrm>
          <a:prstGeom prst="rect">
            <a:avLst/>
          </a:prstGeom>
          <a:noFill/>
          <a:ln>
            <a:noFill/>
          </a:ln>
        </p:spPr>
      </p:pic>
      <p:pic>
        <p:nvPicPr>
          <p:cNvPr id="108" name="Google Shape;108;p15"/>
          <p:cNvPicPr preferRelativeResize="0"/>
          <p:nvPr/>
        </p:nvPicPr>
        <p:blipFill rotWithShape="1">
          <a:blip r:embed="rId10">
            <a:alphaModFix/>
          </a:blip>
          <a:srcRect b="50893" l="67434" r="3579" t="20013"/>
          <a:stretch/>
        </p:blipFill>
        <p:spPr>
          <a:xfrm>
            <a:off x="8115100" y="3262125"/>
            <a:ext cx="329174" cy="330400"/>
          </a:xfrm>
          <a:prstGeom prst="rect">
            <a:avLst/>
          </a:prstGeom>
          <a:noFill/>
          <a:ln>
            <a:noFill/>
          </a:ln>
        </p:spPr>
      </p:pic>
      <p:pic>
        <p:nvPicPr>
          <p:cNvPr id="109" name="Google Shape;109;p15"/>
          <p:cNvPicPr preferRelativeResize="0"/>
          <p:nvPr/>
        </p:nvPicPr>
        <p:blipFill rotWithShape="1">
          <a:blip r:embed="rId10">
            <a:alphaModFix/>
          </a:blip>
          <a:srcRect b="18494" l="3582" r="67431" t="52411"/>
          <a:stretch/>
        </p:blipFill>
        <p:spPr>
          <a:xfrm>
            <a:off x="8115100" y="3592525"/>
            <a:ext cx="329174" cy="330400"/>
          </a:xfrm>
          <a:prstGeom prst="rect">
            <a:avLst/>
          </a:prstGeom>
          <a:noFill/>
          <a:ln>
            <a:noFill/>
          </a:ln>
        </p:spPr>
      </p:pic>
      <p:pic>
        <p:nvPicPr>
          <p:cNvPr id="110" name="Google Shape;110;p15"/>
          <p:cNvPicPr preferRelativeResize="0"/>
          <p:nvPr/>
        </p:nvPicPr>
        <p:blipFill>
          <a:blip r:embed="rId11">
            <a:alphaModFix/>
          </a:blip>
          <a:stretch>
            <a:fillRect/>
          </a:stretch>
        </p:blipFill>
        <p:spPr>
          <a:xfrm>
            <a:off x="6783239" y="127075"/>
            <a:ext cx="2141899" cy="12494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p:nvPr/>
        </p:nvSpPr>
        <p:spPr>
          <a:xfrm>
            <a:off x="8102363" y="4236738"/>
            <a:ext cx="840900" cy="855900"/>
          </a:xfrm>
          <a:prstGeom prst="rect">
            <a:avLst/>
          </a:prstGeom>
          <a:solidFill>
            <a:srgbClr val="252D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16" name="Google Shape;116;p16"/>
          <p:cNvSpPr/>
          <p:nvPr/>
        </p:nvSpPr>
        <p:spPr>
          <a:xfrm>
            <a:off x="7255813" y="4236763"/>
            <a:ext cx="840900" cy="855900"/>
          </a:xfrm>
          <a:prstGeom prst="rect">
            <a:avLst/>
          </a:prstGeom>
          <a:solidFill>
            <a:srgbClr val="252D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17" name="Google Shape;117;p16"/>
          <p:cNvSpPr txBox="1"/>
          <p:nvPr>
            <p:ph type="title"/>
          </p:nvPr>
        </p:nvSpPr>
        <p:spPr>
          <a:xfrm>
            <a:off x="265500" y="2105250"/>
            <a:ext cx="4045200" cy="933000"/>
          </a:xfrm>
          <a:prstGeom prst="rect">
            <a:avLst/>
          </a:prstGeom>
        </p:spPr>
        <p:txBody>
          <a:bodyPr anchorCtr="0" anchor="b" bIns="91425" lIns="91425" spcFirstLastPara="1" rIns="91425" wrap="square" tIns="91425">
            <a:noAutofit/>
          </a:bodyPr>
          <a:lstStyle/>
          <a:p>
            <a:pPr indent="-495300" lvl="0" marL="457200" rtl="0" algn="ctr">
              <a:spcBef>
                <a:spcPts val="0"/>
              </a:spcBef>
              <a:spcAft>
                <a:spcPts val="0"/>
              </a:spcAft>
              <a:buSzPts val="4200"/>
              <a:buAutoNum type="arabicPeriod"/>
            </a:pPr>
            <a:r>
              <a:rPr lang="en"/>
              <a:t>Education</a:t>
            </a:r>
            <a:endParaRPr/>
          </a:p>
        </p:txBody>
      </p:sp>
      <p:sp>
        <p:nvSpPr>
          <p:cNvPr id="118" name="Google Shape;118;p16"/>
          <p:cNvSpPr txBox="1"/>
          <p:nvPr>
            <p:ph idx="1" type="subTitle"/>
          </p:nvPr>
        </p:nvSpPr>
        <p:spPr>
          <a:xfrm>
            <a:off x="265500" y="3542200"/>
            <a:ext cx="4045200" cy="7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Sustainability should be a mandatory subject in schools.</a:t>
            </a:r>
            <a:endParaRPr/>
          </a:p>
        </p:txBody>
      </p:sp>
      <p:sp>
        <p:nvSpPr>
          <p:cNvPr id="119" name="Google Shape;119;p16"/>
          <p:cNvSpPr txBox="1"/>
          <p:nvPr>
            <p:ph idx="2" type="body"/>
          </p:nvPr>
        </p:nvSpPr>
        <p:spPr>
          <a:xfrm>
            <a:off x="4939500" y="450850"/>
            <a:ext cx="3837000" cy="3968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Whilst the </a:t>
            </a:r>
            <a:r>
              <a:rPr lang="en" sz="1500"/>
              <a:t>climate</a:t>
            </a:r>
            <a:r>
              <a:rPr lang="en" sz="1500"/>
              <a:t> crisis as a topic briefly appears in Science, Geography and Textiles, it is often overlooked. As a result, children lack vital knowledge on how their habits can impact the climate.</a:t>
            </a:r>
            <a:endParaRPr sz="1500"/>
          </a:p>
          <a:p>
            <a:pPr indent="0" lvl="0" marL="0" rtl="0" algn="l">
              <a:spcBef>
                <a:spcPts val="1600"/>
              </a:spcBef>
              <a:spcAft>
                <a:spcPts val="0"/>
              </a:spcAft>
              <a:buNone/>
            </a:pPr>
            <a:r>
              <a:rPr b="1" lang="en" sz="1500"/>
              <a:t>All children should know about:</a:t>
            </a:r>
            <a:endParaRPr b="1" sz="1500"/>
          </a:p>
          <a:p>
            <a:pPr indent="-323850" lvl="0" marL="457200" rtl="0" algn="l">
              <a:spcBef>
                <a:spcPts val="1600"/>
              </a:spcBef>
              <a:spcAft>
                <a:spcPts val="0"/>
              </a:spcAft>
              <a:buSzPts val="1500"/>
              <a:buChar char="●"/>
            </a:pPr>
            <a:r>
              <a:rPr b="1" lang="en" sz="1500"/>
              <a:t>Climate change/ global warming</a:t>
            </a:r>
            <a:endParaRPr b="1" sz="1500"/>
          </a:p>
          <a:p>
            <a:pPr indent="-323850" lvl="0" marL="457200" rtl="0" algn="l">
              <a:spcBef>
                <a:spcPts val="0"/>
              </a:spcBef>
              <a:spcAft>
                <a:spcPts val="0"/>
              </a:spcAft>
              <a:buSzPts val="1500"/>
              <a:buChar char="●"/>
            </a:pPr>
            <a:r>
              <a:rPr b="1" lang="en" sz="1500"/>
              <a:t>The Global Waste Trade</a:t>
            </a:r>
            <a:endParaRPr b="1" sz="1500"/>
          </a:p>
          <a:p>
            <a:pPr indent="-323850" lvl="0" marL="457200" rtl="0" algn="l">
              <a:spcBef>
                <a:spcPts val="0"/>
              </a:spcBef>
              <a:spcAft>
                <a:spcPts val="0"/>
              </a:spcAft>
              <a:buSzPts val="1500"/>
              <a:buChar char="●"/>
            </a:pPr>
            <a:r>
              <a:rPr b="1" lang="en" sz="1500"/>
              <a:t>Sewing/ mending (and other simple solutions- reduce, reuse, recycle)</a:t>
            </a:r>
            <a:endParaRPr b="1" sz="1500"/>
          </a:p>
          <a:p>
            <a:pPr indent="-323850" lvl="0" marL="457200" rtl="0" algn="l">
              <a:spcBef>
                <a:spcPts val="0"/>
              </a:spcBef>
              <a:spcAft>
                <a:spcPts val="0"/>
              </a:spcAft>
              <a:buSzPts val="1500"/>
              <a:buChar char="●"/>
            </a:pPr>
            <a:r>
              <a:rPr b="1" lang="en" sz="1500"/>
              <a:t>The problems with consumerism in the Western World</a:t>
            </a:r>
            <a:endParaRPr b="1" sz="1500"/>
          </a:p>
        </p:txBody>
      </p:sp>
      <p:pic>
        <p:nvPicPr>
          <p:cNvPr id="120" name="Google Shape;120;p16"/>
          <p:cNvPicPr preferRelativeResize="0"/>
          <p:nvPr/>
        </p:nvPicPr>
        <p:blipFill>
          <a:blip r:embed="rId3">
            <a:alphaModFix/>
          </a:blip>
          <a:stretch>
            <a:fillRect/>
          </a:stretch>
        </p:blipFill>
        <p:spPr>
          <a:xfrm>
            <a:off x="1217700" y="329625"/>
            <a:ext cx="1967275" cy="1382075"/>
          </a:xfrm>
          <a:prstGeom prst="rect">
            <a:avLst/>
          </a:prstGeom>
          <a:noFill/>
          <a:ln>
            <a:noFill/>
          </a:ln>
        </p:spPr>
      </p:pic>
      <p:pic>
        <p:nvPicPr>
          <p:cNvPr id="121" name="Google Shape;121;p16"/>
          <p:cNvPicPr preferRelativeResize="0"/>
          <p:nvPr/>
        </p:nvPicPr>
        <p:blipFill rotWithShape="1">
          <a:blip r:embed="rId4">
            <a:alphaModFix/>
          </a:blip>
          <a:srcRect b="0" l="8326" r="12821" t="0"/>
          <a:stretch/>
        </p:blipFill>
        <p:spPr>
          <a:xfrm>
            <a:off x="7283425" y="4278150"/>
            <a:ext cx="785674" cy="773100"/>
          </a:xfrm>
          <a:prstGeom prst="rect">
            <a:avLst/>
          </a:prstGeom>
          <a:noFill/>
          <a:ln>
            <a:noFill/>
          </a:ln>
        </p:spPr>
      </p:pic>
      <p:pic>
        <p:nvPicPr>
          <p:cNvPr id="122" name="Google Shape;122;p16"/>
          <p:cNvPicPr preferRelativeResize="0"/>
          <p:nvPr/>
        </p:nvPicPr>
        <p:blipFill>
          <a:blip r:embed="rId5">
            <a:alphaModFix/>
          </a:blip>
          <a:stretch>
            <a:fillRect/>
          </a:stretch>
        </p:blipFill>
        <p:spPr>
          <a:xfrm>
            <a:off x="8129975" y="4271863"/>
            <a:ext cx="785675" cy="785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p:nvPr/>
        </p:nvSpPr>
        <p:spPr>
          <a:xfrm>
            <a:off x="8151238" y="4256200"/>
            <a:ext cx="840900" cy="855900"/>
          </a:xfrm>
          <a:prstGeom prst="rect">
            <a:avLst/>
          </a:prstGeom>
          <a:solidFill>
            <a:srgbClr val="252D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28" name="Google Shape;128;p17"/>
          <p:cNvSpPr/>
          <p:nvPr/>
        </p:nvSpPr>
        <p:spPr>
          <a:xfrm>
            <a:off x="7283613" y="4256200"/>
            <a:ext cx="840900" cy="855900"/>
          </a:xfrm>
          <a:prstGeom prst="rect">
            <a:avLst/>
          </a:prstGeom>
          <a:solidFill>
            <a:srgbClr val="252D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29" name="Google Shape;129;p17"/>
          <p:cNvSpPr txBox="1"/>
          <p:nvPr>
            <p:ph type="title"/>
          </p:nvPr>
        </p:nvSpPr>
        <p:spPr>
          <a:xfrm>
            <a:off x="163750" y="1881375"/>
            <a:ext cx="4130700" cy="15096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None/>
            </a:pPr>
            <a:r>
              <a:rPr lang="en" sz="4000"/>
              <a:t>2. QR Codes on labels</a:t>
            </a:r>
            <a:endParaRPr sz="4000"/>
          </a:p>
        </p:txBody>
      </p:sp>
      <p:sp>
        <p:nvSpPr>
          <p:cNvPr id="130" name="Google Shape;130;p17"/>
          <p:cNvSpPr txBox="1"/>
          <p:nvPr>
            <p:ph idx="1" type="subTitle"/>
          </p:nvPr>
        </p:nvSpPr>
        <p:spPr>
          <a:xfrm>
            <a:off x="206500" y="3642900"/>
            <a:ext cx="4045200" cy="77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Brands must be more transparent with consumers.</a:t>
            </a:r>
            <a:endParaRPr sz="2000"/>
          </a:p>
          <a:p>
            <a:pPr indent="0" lvl="0" marL="0" rtl="0" algn="l">
              <a:spcBef>
                <a:spcPts val="0"/>
              </a:spcBef>
              <a:spcAft>
                <a:spcPts val="0"/>
              </a:spcAft>
              <a:buNone/>
            </a:pPr>
            <a:r>
              <a:t/>
            </a:r>
            <a:endParaRPr/>
          </a:p>
        </p:txBody>
      </p:sp>
      <p:sp>
        <p:nvSpPr>
          <p:cNvPr id="131" name="Google Shape;131;p1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This would be and accessible and easy way for consumers to:</a:t>
            </a:r>
            <a:endParaRPr sz="1500"/>
          </a:p>
          <a:p>
            <a:pPr indent="-323850" lvl="0" marL="457200" rtl="0" algn="l">
              <a:spcBef>
                <a:spcPts val="1600"/>
              </a:spcBef>
              <a:spcAft>
                <a:spcPts val="0"/>
              </a:spcAft>
              <a:buSzPts val="1500"/>
              <a:buChar char="●"/>
            </a:pPr>
            <a:r>
              <a:rPr lang="en" sz="1500"/>
              <a:t> View the </a:t>
            </a:r>
            <a:r>
              <a:rPr lang="en" sz="1500" u="sng"/>
              <a:t>carbon footprint</a:t>
            </a:r>
            <a:r>
              <a:rPr lang="en" sz="1500"/>
              <a:t> of a garment before they buy it</a:t>
            </a:r>
            <a:endParaRPr sz="1500"/>
          </a:p>
          <a:p>
            <a:pPr indent="-323850" lvl="0" marL="457200" rtl="0" algn="l">
              <a:spcBef>
                <a:spcPts val="0"/>
              </a:spcBef>
              <a:spcAft>
                <a:spcPts val="0"/>
              </a:spcAft>
              <a:buSzPts val="1500"/>
              <a:buChar char="●"/>
            </a:pPr>
            <a:r>
              <a:rPr lang="en" sz="1500"/>
              <a:t>See </a:t>
            </a:r>
            <a:r>
              <a:rPr lang="en" sz="1500"/>
              <a:t>what </a:t>
            </a:r>
            <a:r>
              <a:rPr lang="en" sz="1500" u="sng"/>
              <a:t>materials </a:t>
            </a:r>
            <a:r>
              <a:rPr lang="en" sz="1500"/>
              <a:t>have been used</a:t>
            </a:r>
            <a:endParaRPr sz="1500"/>
          </a:p>
          <a:p>
            <a:pPr indent="-323850" lvl="0" marL="457200" rtl="0" algn="l">
              <a:spcBef>
                <a:spcPts val="0"/>
              </a:spcBef>
              <a:spcAft>
                <a:spcPts val="0"/>
              </a:spcAft>
              <a:buSzPts val="1500"/>
              <a:buChar char="●"/>
            </a:pPr>
            <a:r>
              <a:rPr lang="en" sz="1500"/>
              <a:t>See the </a:t>
            </a:r>
            <a:r>
              <a:rPr lang="en" sz="1500" u="sng"/>
              <a:t>factory </a:t>
            </a:r>
            <a:r>
              <a:rPr lang="en" sz="1500"/>
              <a:t>it was made in and if the worker is paid a decent </a:t>
            </a:r>
            <a:r>
              <a:rPr lang="en" sz="1500" u="sng"/>
              <a:t>wage</a:t>
            </a:r>
            <a:r>
              <a:rPr lang="en" sz="1500"/>
              <a:t>.</a:t>
            </a:r>
            <a:endParaRPr sz="1500"/>
          </a:p>
          <a:p>
            <a:pPr indent="0" lvl="0" marL="0" rtl="0" algn="l">
              <a:spcBef>
                <a:spcPts val="1600"/>
              </a:spcBef>
              <a:spcAft>
                <a:spcPts val="1600"/>
              </a:spcAft>
              <a:buNone/>
            </a:pPr>
            <a:r>
              <a:rPr lang="en" sz="1500"/>
              <a:t>Consumers would be well informed and able to make the most ethical choice with one scan.</a:t>
            </a:r>
            <a:endParaRPr sz="1500"/>
          </a:p>
        </p:txBody>
      </p:sp>
      <p:pic>
        <p:nvPicPr>
          <p:cNvPr id="132" name="Google Shape;132;p17"/>
          <p:cNvPicPr preferRelativeResize="0"/>
          <p:nvPr/>
        </p:nvPicPr>
        <p:blipFill>
          <a:blip r:embed="rId3">
            <a:alphaModFix/>
          </a:blip>
          <a:stretch>
            <a:fillRect/>
          </a:stretch>
        </p:blipFill>
        <p:spPr>
          <a:xfrm>
            <a:off x="990850" y="207750"/>
            <a:ext cx="2476500" cy="1609200"/>
          </a:xfrm>
          <a:prstGeom prst="rect">
            <a:avLst/>
          </a:prstGeom>
          <a:noFill/>
          <a:ln>
            <a:noFill/>
          </a:ln>
        </p:spPr>
      </p:pic>
      <p:pic>
        <p:nvPicPr>
          <p:cNvPr id="133" name="Google Shape;133;p17"/>
          <p:cNvPicPr preferRelativeResize="0"/>
          <p:nvPr/>
        </p:nvPicPr>
        <p:blipFill rotWithShape="1">
          <a:blip r:embed="rId4">
            <a:alphaModFix/>
          </a:blip>
          <a:srcRect b="0" l="8326" r="12821" t="0"/>
          <a:stretch/>
        </p:blipFill>
        <p:spPr>
          <a:xfrm>
            <a:off x="7311225" y="4297613"/>
            <a:ext cx="785674" cy="773100"/>
          </a:xfrm>
          <a:prstGeom prst="rect">
            <a:avLst/>
          </a:prstGeom>
          <a:noFill/>
          <a:ln>
            <a:noFill/>
          </a:ln>
        </p:spPr>
      </p:pic>
      <p:pic>
        <p:nvPicPr>
          <p:cNvPr id="134" name="Google Shape;134;p17"/>
          <p:cNvPicPr preferRelativeResize="0"/>
          <p:nvPr/>
        </p:nvPicPr>
        <p:blipFill rotWithShape="1">
          <a:blip r:embed="rId5">
            <a:alphaModFix/>
          </a:blip>
          <a:srcRect b="1594" l="0" r="0" t="0"/>
          <a:stretch/>
        </p:blipFill>
        <p:spPr>
          <a:xfrm>
            <a:off x="8203750" y="4297625"/>
            <a:ext cx="735900" cy="77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p:nvPr/>
        </p:nvSpPr>
        <p:spPr>
          <a:xfrm>
            <a:off x="8221950" y="4260500"/>
            <a:ext cx="840900" cy="855900"/>
          </a:xfrm>
          <a:prstGeom prst="rect">
            <a:avLst/>
          </a:prstGeom>
          <a:solidFill>
            <a:srgbClr val="252D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0" name="Google Shape;140;p18"/>
          <p:cNvSpPr/>
          <p:nvPr/>
        </p:nvSpPr>
        <p:spPr>
          <a:xfrm>
            <a:off x="7330800" y="4260500"/>
            <a:ext cx="840900" cy="855900"/>
          </a:xfrm>
          <a:prstGeom prst="rect">
            <a:avLst/>
          </a:prstGeom>
          <a:solidFill>
            <a:srgbClr val="252D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1" name="Google Shape;141;p18"/>
          <p:cNvSpPr/>
          <p:nvPr/>
        </p:nvSpPr>
        <p:spPr>
          <a:xfrm>
            <a:off x="6439650" y="4260513"/>
            <a:ext cx="840900" cy="855900"/>
          </a:xfrm>
          <a:prstGeom prst="rect">
            <a:avLst/>
          </a:prstGeom>
          <a:solidFill>
            <a:srgbClr val="252D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2" name="Google Shape;142;p18"/>
          <p:cNvSpPr/>
          <p:nvPr/>
        </p:nvSpPr>
        <p:spPr>
          <a:xfrm>
            <a:off x="5540575" y="4260513"/>
            <a:ext cx="840900" cy="855900"/>
          </a:xfrm>
          <a:prstGeom prst="rect">
            <a:avLst/>
          </a:prstGeom>
          <a:solidFill>
            <a:srgbClr val="252D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3" name="Google Shape;143;p18"/>
          <p:cNvSpPr/>
          <p:nvPr/>
        </p:nvSpPr>
        <p:spPr>
          <a:xfrm>
            <a:off x="4653225" y="4260513"/>
            <a:ext cx="840900" cy="855900"/>
          </a:xfrm>
          <a:prstGeom prst="rect">
            <a:avLst/>
          </a:prstGeom>
          <a:solidFill>
            <a:srgbClr val="252D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4" name="Google Shape;144;p18"/>
          <p:cNvSpPr txBox="1"/>
          <p:nvPr>
            <p:ph type="title"/>
          </p:nvPr>
        </p:nvSpPr>
        <p:spPr>
          <a:xfrm>
            <a:off x="265500" y="1324975"/>
            <a:ext cx="4306500" cy="190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3. Green technology funding</a:t>
            </a:r>
            <a:endParaRPr/>
          </a:p>
        </p:txBody>
      </p:sp>
      <p:sp>
        <p:nvSpPr>
          <p:cNvPr id="145" name="Google Shape;145;p18"/>
          <p:cNvSpPr txBox="1"/>
          <p:nvPr>
            <p:ph idx="1" type="subTitle"/>
          </p:nvPr>
        </p:nvSpPr>
        <p:spPr>
          <a:xfrm>
            <a:off x="265500" y="3307425"/>
            <a:ext cx="4045200" cy="176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Brands must commit to  funding and researching green technology to improve the environment and the lives of garment workers.</a:t>
            </a:r>
            <a:endParaRPr sz="2000"/>
          </a:p>
        </p:txBody>
      </p:sp>
      <p:sp>
        <p:nvSpPr>
          <p:cNvPr id="146" name="Google Shape;146;p18"/>
          <p:cNvSpPr txBox="1"/>
          <p:nvPr>
            <p:ph idx="2" type="body"/>
          </p:nvPr>
        </p:nvSpPr>
        <p:spPr>
          <a:xfrm>
            <a:off x="4929888" y="432450"/>
            <a:ext cx="3837000" cy="346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Developed countries have a moral duty to </a:t>
            </a:r>
            <a:r>
              <a:rPr lang="en" sz="1500"/>
              <a:t>implement</a:t>
            </a:r>
            <a:r>
              <a:rPr lang="en" sz="1500"/>
              <a:t> green technology.</a:t>
            </a:r>
            <a:endParaRPr sz="1500"/>
          </a:p>
          <a:p>
            <a:pPr indent="-323850" lvl="0" marL="457200" rtl="0" algn="l">
              <a:lnSpc>
                <a:spcPct val="100000"/>
              </a:lnSpc>
              <a:spcBef>
                <a:spcPts val="1600"/>
              </a:spcBef>
              <a:spcAft>
                <a:spcPts val="0"/>
              </a:spcAft>
              <a:buSzPts val="1500"/>
              <a:buChar char="●"/>
            </a:pPr>
            <a:r>
              <a:rPr lang="en" sz="1500">
                <a:latin typeface="Arial"/>
                <a:ea typeface="Arial"/>
                <a:cs typeface="Arial"/>
                <a:sym typeface="Arial"/>
              </a:rPr>
              <a:t>T</a:t>
            </a:r>
            <a:r>
              <a:rPr lang="en" sz="1500">
                <a:latin typeface="Arial"/>
                <a:ea typeface="Arial"/>
                <a:cs typeface="Arial"/>
                <a:sym typeface="Arial"/>
              </a:rPr>
              <a:t>raditional light bulbs to LED or CFL lights</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Investment in solar panels</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Reusing waste products</a:t>
            </a:r>
            <a:endParaRPr sz="1500">
              <a:latin typeface="Arial"/>
              <a:ea typeface="Arial"/>
              <a:cs typeface="Arial"/>
              <a:sym typeface="Arial"/>
            </a:endParaRPr>
          </a:p>
        </p:txBody>
      </p:sp>
      <p:pic>
        <p:nvPicPr>
          <p:cNvPr id="147" name="Google Shape;147;p18"/>
          <p:cNvPicPr preferRelativeResize="0"/>
          <p:nvPr/>
        </p:nvPicPr>
        <p:blipFill>
          <a:blip r:embed="rId3">
            <a:alphaModFix/>
          </a:blip>
          <a:stretch>
            <a:fillRect/>
          </a:stretch>
        </p:blipFill>
        <p:spPr>
          <a:xfrm>
            <a:off x="2839625" y="300275"/>
            <a:ext cx="1471075" cy="1471075"/>
          </a:xfrm>
          <a:prstGeom prst="rect">
            <a:avLst/>
          </a:prstGeom>
          <a:noFill/>
          <a:ln>
            <a:noFill/>
          </a:ln>
        </p:spPr>
      </p:pic>
      <p:pic>
        <p:nvPicPr>
          <p:cNvPr id="148" name="Google Shape;148;p18"/>
          <p:cNvPicPr preferRelativeResize="0"/>
          <p:nvPr/>
        </p:nvPicPr>
        <p:blipFill rotWithShape="1">
          <a:blip r:embed="rId4">
            <a:alphaModFix/>
          </a:blip>
          <a:srcRect b="0" l="8326" r="12821" t="0"/>
          <a:stretch/>
        </p:blipFill>
        <p:spPr>
          <a:xfrm>
            <a:off x="8221950" y="4301913"/>
            <a:ext cx="785674" cy="773100"/>
          </a:xfrm>
          <a:prstGeom prst="rect">
            <a:avLst/>
          </a:prstGeom>
          <a:noFill/>
          <a:ln>
            <a:noFill/>
          </a:ln>
        </p:spPr>
      </p:pic>
      <p:pic>
        <p:nvPicPr>
          <p:cNvPr id="149" name="Google Shape;149;p18"/>
          <p:cNvPicPr preferRelativeResize="0"/>
          <p:nvPr/>
        </p:nvPicPr>
        <p:blipFill>
          <a:blip r:embed="rId5">
            <a:alphaModFix/>
          </a:blip>
          <a:stretch>
            <a:fillRect/>
          </a:stretch>
        </p:blipFill>
        <p:spPr>
          <a:xfrm>
            <a:off x="7338750" y="4295625"/>
            <a:ext cx="785675" cy="785675"/>
          </a:xfrm>
          <a:prstGeom prst="rect">
            <a:avLst/>
          </a:prstGeom>
          <a:noFill/>
          <a:ln>
            <a:noFill/>
          </a:ln>
        </p:spPr>
      </p:pic>
      <p:pic>
        <p:nvPicPr>
          <p:cNvPr id="150" name="Google Shape;150;p18"/>
          <p:cNvPicPr preferRelativeResize="0"/>
          <p:nvPr/>
        </p:nvPicPr>
        <p:blipFill>
          <a:blip r:embed="rId6">
            <a:alphaModFix/>
          </a:blip>
          <a:stretch>
            <a:fillRect/>
          </a:stretch>
        </p:blipFill>
        <p:spPr>
          <a:xfrm>
            <a:off x="6455553" y="4295625"/>
            <a:ext cx="785675" cy="785694"/>
          </a:xfrm>
          <a:prstGeom prst="rect">
            <a:avLst/>
          </a:prstGeom>
          <a:noFill/>
          <a:ln>
            <a:noFill/>
          </a:ln>
        </p:spPr>
      </p:pic>
      <p:pic>
        <p:nvPicPr>
          <p:cNvPr id="151" name="Google Shape;151;p18"/>
          <p:cNvPicPr preferRelativeResize="0"/>
          <p:nvPr/>
        </p:nvPicPr>
        <p:blipFill>
          <a:blip r:embed="rId7">
            <a:alphaModFix/>
          </a:blip>
          <a:stretch>
            <a:fillRect/>
          </a:stretch>
        </p:blipFill>
        <p:spPr>
          <a:xfrm>
            <a:off x="5568200" y="4295625"/>
            <a:ext cx="785675" cy="785675"/>
          </a:xfrm>
          <a:prstGeom prst="rect">
            <a:avLst/>
          </a:prstGeom>
          <a:noFill/>
          <a:ln>
            <a:noFill/>
          </a:ln>
        </p:spPr>
      </p:pic>
      <p:pic>
        <p:nvPicPr>
          <p:cNvPr id="152" name="Google Shape;152;p18"/>
          <p:cNvPicPr preferRelativeResize="0"/>
          <p:nvPr/>
        </p:nvPicPr>
        <p:blipFill>
          <a:blip r:embed="rId8">
            <a:alphaModFix/>
          </a:blip>
          <a:stretch>
            <a:fillRect/>
          </a:stretch>
        </p:blipFill>
        <p:spPr>
          <a:xfrm>
            <a:off x="4680850" y="4301925"/>
            <a:ext cx="785675" cy="785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